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otham Italics" charset="1" panose="00000000000000000000"/>
      <p:regular r:id="rId26"/>
    </p:embeddedFont>
    <p:embeddedFont>
      <p:font typeface="Fredoka" charset="1" panose="02000000000000000000"/>
      <p:regular r:id="rId27"/>
    </p:embeddedFont>
    <p:embeddedFont>
      <p:font typeface="Montserrat Bold" charset="1" panose="00000800000000000000"/>
      <p:regular r:id="rId28"/>
    </p:embeddedFont>
    <p:embeddedFont>
      <p:font typeface="Now Bold" charset="1" panose="00000800000000000000"/>
      <p:regular r:id="rId29"/>
    </p:embeddedFont>
    <p:embeddedFont>
      <p:font typeface="DM Sans" charset="1" panose="00000000000000000000"/>
      <p:regular r:id="rId30"/>
    </p:embeddedFont>
    <p:embeddedFont>
      <p:font typeface="DM Sans Bold" charset="1" panose="00000000000000000000"/>
      <p:regular r:id="rId31"/>
    </p:embeddedFont>
    <p:embeddedFont>
      <p:font typeface="Montserrat Ultra-Bold" charset="1" panose="00000900000000000000"/>
      <p:regular r:id="rId32"/>
    </p:embeddedFont>
    <p:embeddedFont>
      <p:font typeface="Montserrat" charset="1" panose="00000500000000000000"/>
      <p:regular r:id="rId33"/>
    </p:embeddedFont>
    <p:embeddedFont>
      <p:font typeface="DM Sans Italics" charset="1" panose="00000000000000000000"/>
      <p:regular r:id="rId34"/>
    </p:embeddedFont>
    <p:embeddedFont>
      <p:font typeface="Now" charset="1" panose="00000500000000000000"/>
      <p:regular r:id="rId35"/>
    </p:embeddedFont>
    <p:embeddedFont>
      <p:font typeface="DM Sans Bold Italics" charset="1" panose="00000000000000000000"/>
      <p:regular r:id="rId36"/>
    </p:embeddedFont>
    <p:embeddedFont>
      <p:font typeface="Canva Sans Bold" charset="1" panose="020B0803030501040103"/>
      <p:regular r:id="rId37"/>
    </p:embeddedFont>
    <p:embeddedFont>
      <p:font typeface="Brick San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png" Type="http://schemas.openxmlformats.org/officeDocument/2006/relationships/image"/><Relationship Id="rId2" Target="../media/image6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71.jpe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03716" y="462155"/>
            <a:ext cx="10874521" cy="9314918"/>
            <a:chOff x="0" y="0"/>
            <a:chExt cx="12009063" cy="10286746"/>
          </a:xfrm>
        </p:grpSpPr>
        <p:sp>
          <p:nvSpPr>
            <p:cNvPr name="Freeform 7" id="7"/>
            <p:cNvSpPr/>
            <p:nvPr/>
          </p:nvSpPr>
          <p:spPr>
            <a:xfrm flipH="false" flipV="false" rot="0">
              <a:off x="-2794" y="-127"/>
              <a:ext cx="12011857" cy="10286873"/>
            </a:xfrm>
            <a:custGeom>
              <a:avLst/>
              <a:gdLst/>
              <a:ahLst/>
              <a:cxnLst/>
              <a:rect r="r" b="b" t="t" l="l"/>
              <a:pathLst>
                <a:path h="10286873" w="12011857">
                  <a:moveTo>
                    <a:pt x="12011857" y="10251440"/>
                  </a:moveTo>
                  <a:cubicBezTo>
                    <a:pt x="12011857" y="10284587"/>
                    <a:pt x="11996966" y="10286873"/>
                    <a:pt x="11958143" y="10286873"/>
                  </a:cubicBezTo>
                  <a:cubicBezTo>
                    <a:pt x="7973559" y="10286238"/>
                    <a:pt x="3989151" y="10286238"/>
                    <a:pt x="4567" y="10286238"/>
                  </a:cubicBezTo>
                  <a:cubicBezTo>
                    <a:pt x="0" y="10272395"/>
                    <a:pt x="7758" y="10259822"/>
                    <a:pt x="11835" y="10246995"/>
                  </a:cubicBezTo>
                  <a:cubicBezTo>
                    <a:pt x="186982" y="9685401"/>
                    <a:pt x="362305" y="9123934"/>
                    <a:pt x="537984" y="8562467"/>
                  </a:cubicBezTo>
                  <a:cubicBezTo>
                    <a:pt x="788472" y="7761986"/>
                    <a:pt x="1039492" y="6961632"/>
                    <a:pt x="1289802" y="6161151"/>
                  </a:cubicBezTo>
                  <a:cubicBezTo>
                    <a:pt x="1598968" y="5172583"/>
                    <a:pt x="1907424" y="4184015"/>
                    <a:pt x="2216413" y="3195574"/>
                  </a:cubicBezTo>
                  <a:cubicBezTo>
                    <a:pt x="2530365" y="2191385"/>
                    <a:pt x="2844494" y="1187323"/>
                    <a:pt x="3159332" y="183261"/>
                  </a:cubicBezTo>
                  <a:cubicBezTo>
                    <a:pt x="3178478" y="122174"/>
                    <a:pt x="3190710" y="59690"/>
                    <a:pt x="3221733" y="635"/>
                  </a:cubicBezTo>
                  <a:cubicBezTo>
                    <a:pt x="6133988" y="635"/>
                    <a:pt x="9046243" y="635"/>
                    <a:pt x="11958498" y="0"/>
                  </a:cubicBezTo>
                  <a:cubicBezTo>
                    <a:pt x="11998030" y="0"/>
                    <a:pt x="12011502" y="3429"/>
                    <a:pt x="12011502" y="35814"/>
                  </a:cubicBezTo>
                  <a:cubicBezTo>
                    <a:pt x="12010439" y="3441065"/>
                    <a:pt x="12010439" y="6846316"/>
                    <a:pt x="12011857" y="10251440"/>
                  </a:cubicBezTo>
                  <a:close/>
                </a:path>
              </a:pathLst>
            </a:custGeom>
            <a:blipFill>
              <a:blip r:embed="rId4"/>
              <a:stretch>
                <a:fillRect l="-20358" t="0" r="-20358" b="0"/>
              </a:stretch>
            </a:blipFill>
          </p:spPr>
        </p:sp>
      </p:grpSp>
      <p:grpSp>
        <p:nvGrpSpPr>
          <p:cNvPr name="Group 8" id="8"/>
          <p:cNvGrpSpPr/>
          <p:nvPr/>
        </p:nvGrpSpPr>
        <p:grpSpPr>
          <a:xfrm rot="0">
            <a:off x="1256735" y="3711387"/>
            <a:ext cx="10267229" cy="1432113"/>
            <a:chOff x="0" y="0"/>
            <a:chExt cx="2704126" cy="377182"/>
          </a:xfrm>
        </p:grpSpPr>
        <p:sp>
          <p:nvSpPr>
            <p:cNvPr name="Freeform 9" id="9"/>
            <p:cNvSpPr/>
            <p:nvPr/>
          </p:nvSpPr>
          <p:spPr>
            <a:xfrm flipH="false" flipV="false" rot="0">
              <a:off x="0" y="0"/>
              <a:ext cx="2704126" cy="377182"/>
            </a:xfrm>
            <a:custGeom>
              <a:avLst/>
              <a:gdLst/>
              <a:ahLst/>
              <a:cxnLst/>
              <a:rect r="r" b="b" t="t" l="l"/>
              <a:pathLst>
                <a:path h="377182" w="2704126">
                  <a:moveTo>
                    <a:pt x="0" y="0"/>
                  </a:moveTo>
                  <a:lnTo>
                    <a:pt x="2704126" y="0"/>
                  </a:lnTo>
                  <a:lnTo>
                    <a:pt x="2704126" y="377182"/>
                  </a:lnTo>
                  <a:lnTo>
                    <a:pt x="0" y="377182"/>
                  </a:lnTo>
                  <a:close/>
                </a:path>
              </a:pathLst>
            </a:custGeom>
            <a:solidFill>
              <a:srgbClr val="145DA0"/>
            </a:solidFill>
          </p:spPr>
        </p:sp>
        <p:sp>
          <p:nvSpPr>
            <p:cNvPr name="TextBox 10" id="10"/>
            <p:cNvSpPr txBox="true"/>
            <p:nvPr/>
          </p:nvSpPr>
          <p:spPr>
            <a:xfrm>
              <a:off x="0" y="-38100"/>
              <a:ext cx="2704126" cy="4152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1448620" y="7901292"/>
            <a:ext cx="5391993" cy="946005"/>
          </a:xfrm>
          <a:prstGeom prst="rect">
            <a:avLst/>
          </a:prstGeom>
        </p:spPr>
        <p:txBody>
          <a:bodyPr anchor="t" rtlCol="false" tIns="0" lIns="0" bIns="0" rIns="0">
            <a:spAutoFit/>
          </a:bodyPr>
          <a:lstStyle/>
          <a:p>
            <a:pPr algn="l">
              <a:lnSpc>
                <a:spcPts val="3786"/>
              </a:lnSpc>
            </a:pPr>
            <a:r>
              <a:rPr lang="en-US" sz="3078" i="true">
                <a:solidFill>
                  <a:srgbClr val="56AEFF"/>
                </a:solidFill>
                <a:latin typeface="Gotham Italics"/>
                <a:ea typeface="Gotham Italics"/>
                <a:cs typeface="Gotham Italics"/>
                <a:sym typeface="Gotham Italics"/>
              </a:rPr>
              <a:t>CAPSTONE PROJECT BY </a:t>
            </a:r>
          </a:p>
          <a:p>
            <a:pPr algn="l" marL="0" indent="0" lvl="0">
              <a:lnSpc>
                <a:spcPts val="3786"/>
              </a:lnSpc>
              <a:spcBef>
                <a:spcPct val="0"/>
              </a:spcBef>
            </a:pPr>
            <a:r>
              <a:rPr lang="en-US" sz="3078" i="true">
                <a:solidFill>
                  <a:srgbClr val="56AEFF"/>
                </a:solidFill>
                <a:latin typeface="Gotham Italics"/>
                <a:ea typeface="Gotham Italics"/>
                <a:cs typeface="Gotham Italics"/>
                <a:sym typeface="Gotham Italics"/>
              </a:rPr>
              <a:t>PARTH THAKER</a:t>
            </a:r>
          </a:p>
        </p:txBody>
      </p:sp>
      <p:sp>
        <p:nvSpPr>
          <p:cNvPr name="TextBox 12" id="12"/>
          <p:cNvSpPr txBox="true"/>
          <p:nvPr/>
        </p:nvSpPr>
        <p:spPr>
          <a:xfrm rot="0">
            <a:off x="1256735" y="2196200"/>
            <a:ext cx="14833210" cy="3583550"/>
          </a:xfrm>
          <a:prstGeom prst="rect">
            <a:avLst/>
          </a:prstGeom>
        </p:spPr>
        <p:txBody>
          <a:bodyPr anchor="t" rtlCol="false" tIns="0" lIns="0" bIns="0" rIns="0">
            <a:spAutoFit/>
          </a:bodyPr>
          <a:lstStyle/>
          <a:p>
            <a:pPr algn="l">
              <a:lnSpc>
                <a:spcPts val="14141"/>
              </a:lnSpc>
            </a:pPr>
            <a:r>
              <a:rPr lang="en-US" sz="11784">
                <a:solidFill>
                  <a:srgbClr val="FFFBFB"/>
                </a:solidFill>
                <a:latin typeface="Fredoka"/>
                <a:ea typeface="Fredoka"/>
                <a:cs typeface="Fredoka"/>
                <a:sym typeface="Fredoka"/>
              </a:rPr>
              <a:t>PREDICTING </a:t>
            </a:r>
          </a:p>
          <a:p>
            <a:pPr algn="l">
              <a:lnSpc>
                <a:spcPts val="14141"/>
              </a:lnSpc>
            </a:pPr>
          </a:p>
        </p:txBody>
      </p:sp>
      <p:sp>
        <p:nvSpPr>
          <p:cNvPr name="TextBox 13" id="13"/>
          <p:cNvSpPr txBox="true"/>
          <p:nvPr/>
        </p:nvSpPr>
        <p:spPr>
          <a:xfrm rot="0">
            <a:off x="1256735" y="3600450"/>
            <a:ext cx="10364201" cy="1519164"/>
          </a:xfrm>
          <a:prstGeom prst="rect">
            <a:avLst/>
          </a:prstGeom>
        </p:spPr>
        <p:txBody>
          <a:bodyPr anchor="t" rtlCol="false" tIns="0" lIns="0" bIns="0" rIns="0">
            <a:spAutoFit/>
          </a:bodyPr>
          <a:lstStyle/>
          <a:p>
            <a:pPr algn="l">
              <a:lnSpc>
                <a:spcPts val="12014"/>
              </a:lnSpc>
            </a:pPr>
            <a:r>
              <a:rPr lang="en-US" sz="10011">
                <a:solidFill>
                  <a:srgbClr val="CFF4FF"/>
                </a:solidFill>
                <a:latin typeface="Fredoka"/>
                <a:ea typeface="Fredoka"/>
                <a:cs typeface="Fredoka"/>
                <a:sym typeface="Fredoka"/>
              </a:rPr>
              <a:t>FLIGHT DELAYS</a:t>
            </a:r>
          </a:p>
        </p:txBody>
      </p:sp>
      <p:sp>
        <p:nvSpPr>
          <p:cNvPr name="TextBox 14" id="14"/>
          <p:cNvSpPr txBox="true"/>
          <p:nvPr/>
        </p:nvSpPr>
        <p:spPr>
          <a:xfrm rot="0">
            <a:off x="1161631" y="5095875"/>
            <a:ext cx="6876192" cy="471804"/>
          </a:xfrm>
          <a:prstGeom prst="rect">
            <a:avLst/>
          </a:prstGeom>
        </p:spPr>
        <p:txBody>
          <a:bodyPr anchor="t" rtlCol="false" tIns="0" lIns="0" bIns="0" rIns="0">
            <a:spAutoFit/>
          </a:bodyPr>
          <a:lstStyle/>
          <a:p>
            <a:pPr algn="ctr">
              <a:lnSpc>
                <a:spcPts val="3920"/>
              </a:lnSpc>
            </a:pPr>
            <a:r>
              <a:rPr lang="en-US" sz="2800" b="true">
                <a:solidFill>
                  <a:srgbClr val="FFFFFF"/>
                </a:solidFill>
                <a:latin typeface="Montserrat Bold"/>
                <a:ea typeface="Montserrat Bold"/>
                <a:cs typeface="Montserrat Bold"/>
                <a:sym typeface="Montserrat Bold"/>
              </a:rPr>
              <a:t>AN EXPLORATORY DATA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25267" y="1028700"/>
            <a:ext cx="14488670" cy="9055419"/>
          </a:xfrm>
          <a:custGeom>
            <a:avLst/>
            <a:gdLst/>
            <a:ahLst/>
            <a:cxnLst/>
            <a:rect r="r" b="b" t="t" l="l"/>
            <a:pathLst>
              <a:path h="9055419" w="14488670">
                <a:moveTo>
                  <a:pt x="0" y="0"/>
                </a:moveTo>
                <a:lnTo>
                  <a:pt x="14488670" y="0"/>
                </a:lnTo>
                <a:lnTo>
                  <a:pt x="14488670" y="9055419"/>
                </a:lnTo>
                <a:lnTo>
                  <a:pt x="0" y="9055419"/>
                </a:lnTo>
                <a:lnTo>
                  <a:pt x="0" y="0"/>
                </a:lnTo>
                <a:close/>
              </a:path>
            </a:pathLst>
          </a:custGeom>
          <a:blipFill>
            <a:blip r:embed="rId4"/>
            <a:stretch>
              <a:fillRect l="0" t="0" r="0" b="0"/>
            </a:stretch>
          </a:blipFill>
        </p:spPr>
      </p:sp>
      <p:sp>
        <p:nvSpPr>
          <p:cNvPr name="TextBox 4" id="4"/>
          <p:cNvSpPr txBox="true"/>
          <p:nvPr/>
        </p:nvSpPr>
        <p:spPr>
          <a:xfrm rot="0">
            <a:off x="5770495" y="300865"/>
            <a:ext cx="9879016" cy="1451064"/>
          </a:xfrm>
          <a:prstGeom prst="rect">
            <a:avLst/>
          </a:prstGeom>
        </p:spPr>
        <p:txBody>
          <a:bodyPr anchor="t" rtlCol="false" tIns="0" lIns="0" bIns="0" rIns="0">
            <a:spAutoFit/>
          </a:bodyPr>
          <a:lstStyle/>
          <a:p>
            <a:pPr algn="l">
              <a:lnSpc>
                <a:spcPts val="5719"/>
              </a:lnSpc>
            </a:pPr>
            <a:r>
              <a:rPr lang="en-US" sz="4766">
                <a:solidFill>
                  <a:srgbClr val="FFFFFF"/>
                </a:solidFill>
                <a:latin typeface="Now"/>
                <a:ea typeface="Now"/>
                <a:cs typeface="Now"/>
                <a:sym typeface="Now"/>
              </a:rPr>
              <a:t>DATA VISUALIZATIONS</a:t>
            </a:r>
          </a:p>
          <a:p>
            <a:pPr algn="l" marL="0" indent="0" lvl="0">
              <a:lnSpc>
                <a:spcPts val="57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40368" y="1026397"/>
            <a:ext cx="14407010" cy="9004381"/>
          </a:xfrm>
          <a:custGeom>
            <a:avLst/>
            <a:gdLst/>
            <a:ahLst/>
            <a:cxnLst/>
            <a:rect r="r" b="b" t="t" l="l"/>
            <a:pathLst>
              <a:path h="9004381" w="14407010">
                <a:moveTo>
                  <a:pt x="0" y="0"/>
                </a:moveTo>
                <a:lnTo>
                  <a:pt x="14407010" y="0"/>
                </a:lnTo>
                <a:lnTo>
                  <a:pt x="14407010" y="9004381"/>
                </a:lnTo>
                <a:lnTo>
                  <a:pt x="0" y="9004381"/>
                </a:lnTo>
                <a:lnTo>
                  <a:pt x="0" y="0"/>
                </a:lnTo>
                <a:close/>
              </a:path>
            </a:pathLst>
          </a:custGeom>
          <a:blipFill>
            <a:blip r:embed="rId4"/>
            <a:stretch>
              <a:fillRect l="0" t="0" r="0" b="0"/>
            </a:stretch>
          </a:blipFill>
        </p:spPr>
      </p:sp>
      <p:sp>
        <p:nvSpPr>
          <p:cNvPr name="TextBox 4" id="4"/>
          <p:cNvSpPr txBox="true"/>
          <p:nvPr/>
        </p:nvSpPr>
        <p:spPr>
          <a:xfrm rot="0">
            <a:off x="5770495" y="300865"/>
            <a:ext cx="9879016" cy="1451064"/>
          </a:xfrm>
          <a:prstGeom prst="rect">
            <a:avLst/>
          </a:prstGeom>
        </p:spPr>
        <p:txBody>
          <a:bodyPr anchor="t" rtlCol="false" tIns="0" lIns="0" bIns="0" rIns="0">
            <a:spAutoFit/>
          </a:bodyPr>
          <a:lstStyle/>
          <a:p>
            <a:pPr algn="l">
              <a:lnSpc>
                <a:spcPts val="5719"/>
              </a:lnSpc>
            </a:pPr>
            <a:r>
              <a:rPr lang="en-US" sz="4766">
                <a:solidFill>
                  <a:srgbClr val="FFFFFF"/>
                </a:solidFill>
                <a:latin typeface="Now"/>
                <a:ea typeface="Now"/>
                <a:cs typeface="Now"/>
                <a:sym typeface="Now"/>
              </a:rPr>
              <a:t>DATA VISUALIZATIONS</a:t>
            </a:r>
          </a:p>
          <a:p>
            <a:pPr algn="l" marL="0" indent="0" lvl="0">
              <a:lnSpc>
                <a:spcPts val="57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40622" y="934266"/>
            <a:ext cx="14706748" cy="9191717"/>
          </a:xfrm>
          <a:custGeom>
            <a:avLst/>
            <a:gdLst/>
            <a:ahLst/>
            <a:cxnLst/>
            <a:rect r="r" b="b" t="t" l="l"/>
            <a:pathLst>
              <a:path h="9191717" w="14706748">
                <a:moveTo>
                  <a:pt x="0" y="0"/>
                </a:moveTo>
                <a:lnTo>
                  <a:pt x="14706748" y="0"/>
                </a:lnTo>
                <a:lnTo>
                  <a:pt x="14706748" y="9191717"/>
                </a:lnTo>
                <a:lnTo>
                  <a:pt x="0" y="9191717"/>
                </a:lnTo>
                <a:lnTo>
                  <a:pt x="0" y="0"/>
                </a:lnTo>
                <a:close/>
              </a:path>
            </a:pathLst>
          </a:custGeom>
          <a:blipFill>
            <a:blip r:embed="rId4"/>
            <a:stretch>
              <a:fillRect l="0" t="0" r="0" b="0"/>
            </a:stretch>
          </a:blipFill>
        </p:spPr>
      </p:sp>
      <p:sp>
        <p:nvSpPr>
          <p:cNvPr name="TextBox 4" id="4"/>
          <p:cNvSpPr txBox="true"/>
          <p:nvPr/>
        </p:nvSpPr>
        <p:spPr>
          <a:xfrm rot="0">
            <a:off x="5770495" y="300865"/>
            <a:ext cx="9879016" cy="1451064"/>
          </a:xfrm>
          <a:prstGeom prst="rect">
            <a:avLst/>
          </a:prstGeom>
        </p:spPr>
        <p:txBody>
          <a:bodyPr anchor="t" rtlCol="false" tIns="0" lIns="0" bIns="0" rIns="0">
            <a:spAutoFit/>
          </a:bodyPr>
          <a:lstStyle/>
          <a:p>
            <a:pPr algn="l">
              <a:lnSpc>
                <a:spcPts val="5719"/>
              </a:lnSpc>
            </a:pPr>
            <a:r>
              <a:rPr lang="en-US" sz="4766">
                <a:solidFill>
                  <a:srgbClr val="FFFFFF"/>
                </a:solidFill>
                <a:latin typeface="Now"/>
                <a:ea typeface="Now"/>
                <a:cs typeface="Now"/>
                <a:sym typeface="Now"/>
              </a:rPr>
              <a:t>DATA VISUALIZATIONS</a:t>
            </a:r>
          </a:p>
          <a:p>
            <a:pPr algn="l" marL="0" indent="0" lvl="0">
              <a:lnSpc>
                <a:spcPts val="571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143192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METHODOLOGY AND MODELS USED</a:t>
            </a:r>
          </a:p>
        </p:txBody>
      </p:sp>
      <p:sp>
        <p:nvSpPr>
          <p:cNvPr name="TextBox 7" id="7"/>
          <p:cNvSpPr txBox="true"/>
          <p:nvPr/>
        </p:nvSpPr>
        <p:spPr>
          <a:xfrm rot="0">
            <a:off x="7159375" y="4546740"/>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RANDOM FOREST</a:t>
            </a:r>
          </a:p>
        </p:txBody>
      </p:sp>
      <p:sp>
        <p:nvSpPr>
          <p:cNvPr name="AutoShape 8" id="8"/>
          <p:cNvSpPr/>
          <p:nvPr/>
        </p:nvSpPr>
        <p:spPr>
          <a:xfrm>
            <a:off x="4919830" y="5942885"/>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396053" y="6652497"/>
            <a:ext cx="8259199"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GRADIENT BOOSTING REGRESSOR</a:t>
            </a:r>
          </a:p>
        </p:txBody>
      </p:sp>
      <p:sp>
        <p:nvSpPr>
          <p:cNvPr name="AutoShape 10" id="10"/>
          <p:cNvSpPr/>
          <p:nvPr/>
        </p:nvSpPr>
        <p:spPr>
          <a:xfrm>
            <a:off x="5021151" y="8178382"/>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718405" y="8887995"/>
            <a:ext cx="713827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SUPPORT VECTOR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8888" y="1454808"/>
            <a:ext cx="8241411" cy="4718208"/>
          </a:xfrm>
          <a:custGeom>
            <a:avLst/>
            <a:gdLst/>
            <a:ahLst/>
            <a:cxnLst/>
            <a:rect r="r" b="b" t="t" l="l"/>
            <a:pathLst>
              <a:path h="4718208" w="8241411">
                <a:moveTo>
                  <a:pt x="0" y="0"/>
                </a:moveTo>
                <a:lnTo>
                  <a:pt x="8241411" y="0"/>
                </a:lnTo>
                <a:lnTo>
                  <a:pt x="8241411" y="4718208"/>
                </a:lnTo>
                <a:lnTo>
                  <a:pt x="0" y="4718208"/>
                </a:lnTo>
                <a:lnTo>
                  <a:pt x="0" y="0"/>
                </a:lnTo>
                <a:close/>
              </a:path>
            </a:pathLst>
          </a:custGeom>
          <a:blipFill>
            <a:blip r:embed="rId4"/>
            <a:stretch>
              <a:fillRect l="0" t="0" r="0" b="0"/>
            </a:stretch>
          </a:blipFill>
        </p:spPr>
      </p:sp>
      <p:sp>
        <p:nvSpPr>
          <p:cNvPr name="Freeform 4" id="4"/>
          <p:cNvSpPr/>
          <p:nvPr/>
        </p:nvSpPr>
        <p:spPr>
          <a:xfrm flipH="false" flipV="false" rot="0">
            <a:off x="8872979" y="1341788"/>
            <a:ext cx="9115525" cy="4831228"/>
          </a:xfrm>
          <a:custGeom>
            <a:avLst/>
            <a:gdLst/>
            <a:ahLst/>
            <a:cxnLst/>
            <a:rect r="r" b="b" t="t" l="l"/>
            <a:pathLst>
              <a:path h="4831228" w="9115525">
                <a:moveTo>
                  <a:pt x="0" y="0"/>
                </a:moveTo>
                <a:lnTo>
                  <a:pt x="9115525" y="0"/>
                </a:lnTo>
                <a:lnTo>
                  <a:pt x="9115525" y="4831228"/>
                </a:lnTo>
                <a:lnTo>
                  <a:pt x="0" y="4831228"/>
                </a:lnTo>
                <a:lnTo>
                  <a:pt x="0" y="0"/>
                </a:lnTo>
                <a:close/>
              </a:path>
            </a:pathLst>
          </a:custGeom>
          <a:blipFill>
            <a:blip r:embed="rId5"/>
            <a:stretch>
              <a:fillRect l="0" t="0" r="0" b="0"/>
            </a:stretch>
          </a:blipFill>
        </p:spPr>
      </p:sp>
      <p:sp>
        <p:nvSpPr>
          <p:cNvPr name="TextBox 5" id="5"/>
          <p:cNvSpPr txBox="true"/>
          <p:nvPr/>
        </p:nvSpPr>
        <p:spPr>
          <a:xfrm rot="0">
            <a:off x="1028700" y="6639261"/>
            <a:ext cx="15886186" cy="2651430"/>
          </a:xfrm>
          <a:prstGeom prst="rect">
            <a:avLst/>
          </a:prstGeom>
        </p:spPr>
        <p:txBody>
          <a:bodyPr anchor="t" rtlCol="false" tIns="0" lIns="0" bIns="0" rIns="0">
            <a:spAutoFit/>
          </a:bodyPr>
          <a:lstStyle/>
          <a:p>
            <a:pPr algn="l">
              <a:lnSpc>
                <a:spcPts val="2664"/>
              </a:lnSpc>
            </a:pPr>
            <a:r>
              <a:rPr lang="en-US" sz="1931">
                <a:solidFill>
                  <a:srgbClr val="FFFFFF"/>
                </a:solidFill>
                <a:latin typeface="DM Sans"/>
                <a:ea typeface="DM Sans"/>
                <a:cs typeface="DM Sans"/>
                <a:sym typeface="DM Sans"/>
              </a:rPr>
              <a:t>The analysis emphasizes that </a:t>
            </a:r>
            <a:r>
              <a:rPr lang="en-US" sz="1931" b="true">
                <a:solidFill>
                  <a:srgbClr val="FFFFFF"/>
                </a:solidFill>
                <a:latin typeface="DM Sans Bold"/>
                <a:ea typeface="DM Sans Bold"/>
                <a:cs typeface="DM Sans Bold"/>
                <a:sym typeface="DM Sans Bold"/>
              </a:rPr>
              <a:t>carrier delays</a:t>
            </a:r>
            <a:r>
              <a:rPr lang="en-US" sz="1931">
                <a:solidFill>
                  <a:srgbClr val="FFFFFF"/>
                </a:solidFill>
                <a:latin typeface="DM Sans"/>
                <a:ea typeface="DM Sans"/>
                <a:cs typeface="DM Sans"/>
                <a:sym typeface="DM Sans"/>
              </a:rPr>
              <a:t> and </a:t>
            </a:r>
            <a:r>
              <a:rPr lang="en-US" sz="1931" b="true">
                <a:solidFill>
                  <a:srgbClr val="FFFFFF"/>
                </a:solidFill>
                <a:latin typeface="DM Sans Bold"/>
                <a:ea typeface="DM Sans Bold"/>
                <a:cs typeface="DM Sans Bold"/>
                <a:sym typeface="DM Sans Bold"/>
              </a:rPr>
              <a:t>late arriving aircraft</a:t>
            </a:r>
            <a:r>
              <a:rPr lang="en-US" sz="1931">
                <a:solidFill>
                  <a:srgbClr val="FFFFFF"/>
                </a:solidFill>
                <a:latin typeface="DM Sans"/>
                <a:ea typeface="DM Sans"/>
                <a:cs typeface="DM Sans"/>
                <a:sym typeface="DM Sans"/>
              </a:rPr>
              <a:t> are the most critical factors contributing to departure delays. Addressing these issues, such as improving airline operational efficiency and minimizing turnaround times, could significantly reduce delays. Weather and NAS delays remain important but less dominant contributors, suggesting that external factors also play a role but are harder to control.</a:t>
            </a:r>
          </a:p>
          <a:p>
            <a:pPr algn="l">
              <a:lnSpc>
                <a:spcPts val="2664"/>
              </a:lnSpc>
            </a:pPr>
          </a:p>
          <a:p>
            <a:pPr algn="l">
              <a:lnSpc>
                <a:spcPts val="2664"/>
              </a:lnSpc>
            </a:pPr>
            <a:r>
              <a:rPr lang="en-US" sz="1931" b="true">
                <a:solidFill>
                  <a:srgbClr val="FFFFFF"/>
                </a:solidFill>
                <a:latin typeface="DM Sans Bold"/>
                <a:ea typeface="DM Sans Bold"/>
                <a:cs typeface="DM Sans Bold"/>
                <a:sym typeface="DM Sans Bold"/>
              </a:rPr>
              <a:t>This insight is crucial for stakeholders, such as airlines and airports, to prioritize operational improvements and streamline processes to minimize delays.</a:t>
            </a:r>
          </a:p>
          <a:p>
            <a:pPr algn="l" marL="0" indent="0" lvl="0">
              <a:lnSpc>
                <a:spcPts val="2664"/>
              </a:lnSpc>
              <a:spcBef>
                <a:spcPct val="0"/>
              </a:spcBef>
            </a:pPr>
          </a:p>
        </p:txBody>
      </p:sp>
      <p:sp>
        <p:nvSpPr>
          <p:cNvPr name="TextBox 6" id="6"/>
          <p:cNvSpPr txBox="true"/>
          <p:nvPr/>
        </p:nvSpPr>
        <p:spPr>
          <a:xfrm rot="0">
            <a:off x="2476050" y="554398"/>
            <a:ext cx="425633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RANDOM FOREST</a:t>
            </a:r>
          </a:p>
        </p:txBody>
      </p:sp>
      <p:sp>
        <p:nvSpPr>
          <p:cNvPr name="TextBox 7" id="7"/>
          <p:cNvSpPr txBox="true"/>
          <p:nvPr/>
        </p:nvSpPr>
        <p:spPr>
          <a:xfrm rot="0">
            <a:off x="9144000" y="554398"/>
            <a:ext cx="8259199"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GRADIENT BOOSTING REGRESSOR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919536" y="589262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4406" y="3240567"/>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7802" y="5674967"/>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71318" y="7821594"/>
            <a:ext cx="566255" cy="720926"/>
          </a:xfrm>
          <a:custGeom>
            <a:avLst/>
            <a:gdLst/>
            <a:ahLst/>
            <a:cxnLst/>
            <a:rect r="r" b="b" t="t" l="l"/>
            <a:pathLst>
              <a:path h="720926" w="566255">
                <a:moveTo>
                  <a:pt x="0" y="0"/>
                </a:moveTo>
                <a:lnTo>
                  <a:pt x="566254" y="0"/>
                </a:lnTo>
                <a:lnTo>
                  <a:pt x="566254" y="720926"/>
                </a:lnTo>
                <a:lnTo>
                  <a:pt x="0" y="7209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0758" y="4048431"/>
            <a:ext cx="7663648" cy="1459650"/>
          </a:xfrm>
          <a:custGeom>
            <a:avLst/>
            <a:gdLst/>
            <a:ahLst/>
            <a:cxnLst/>
            <a:rect r="r" b="b" t="t" l="l"/>
            <a:pathLst>
              <a:path h="1459650" w="7663648">
                <a:moveTo>
                  <a:pt x="0" y="0"/>
                </a:moveTo>
                <a:lnTo>
                  <a:pt x="7663648" y="0"/>
                </a:lnTo>
                <a:lnTo>
                  <a:pt x="7663648" y="1459649"/>
                </a:lnTo>
                <a:lnTo>
                  <a:pt x="0" y="1459649"/>
                </a:lnTo>
                <a:lnTo>
                  <a:pt x="0" y="0"/>
                </a:lnTo>
                <a:close/>
              </a:path>
            </a:pathLst>
          </a:custGeom>
          <a:blipFill>
            <a:blip r:embed="rId10"/>
            <a:stretch>
              <a:fillRect l="0" t="-4144" r="0" b="-4144"/>
            </a:stretch>
          </a:blipFill>
        </p:spPr>
      </p:sp>
      <p:sp>
        <p:nvSpPr>
          <p:cNvPr name="TextBox 7" id="7"/>
          <p:cNvSpPr txBox="true"/>
          <p:nvPr/>
        </p:nvSpPr>
        <p:spPr>
          <a:xfrm rot="0">
            <a:off x="4357820" y="243380"/>
            <a:ext cx="9879016" cy="1455671"/>
          </a:xfrm>
          <a:prstGeom prst="rect">
            <a:avLst/>
          </a:prstGeom>
        </p:spPr>
        <p:txBody>
          <a:bodyPr anchor="t" rtlCol="false" tIns="0" lIns="0" bIns="0" rIns="0">
            <a:spAutoFit/>
          </a:bodyPr>
          <a:lstStyle/>
          <a:p>
            <a:pPr algn="l">
              <a:lnSpc>
                <a:spcPts val="5719"/>
              </a:lnSpc>
            </a:pPr>
            <a:r>
              <a:rPr lang="en-US" sz="4766" b="true">
                <a:solidFill>
                  <a:srgbClr val="FFFFFF"/>
                </a:solidFill>
                <a:latin typeface="Now Bold"/>
                <a:ea typeface="Now Bold"/>
                <a:cs typeface="Now Bold"/>
                <a:sym typeface="Now Bold"/>
              </a:rPr>
              <a:t>MODEL EVALUATION RESULTS</a:t>
            </a:r>
          </a:p>
          <a:p>
            <a:pPr algn="l" marL="0" indent="0" lvl="0">
              <a:lnSpc>
                <a:spcPts val="5719"/>
              </a:lnSpc>
              <a:spcBef>
                <a:spcPct val="0"/>
              </a:spcBef>
            </a:pPr>
          </a:p>
        </p:txBody>
      </p:sp>
      <p:sp>
        <p:nvSpPr>
          <p:cNvPr name="TextBox 8" id="8"/>
          <p:cNvSpPr txBox="true"/>
          <p:nvPr/>
        </p:nvSpPr>
        <p:spPr>
          <a:xfrm rot="0">
            <a:off x="1258013" y="1721390"/>
            <a:ext cx="6155645"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Random Forest Regressor</a:t>
            </a:r>
          </a:p>
        </p:txBody>
      </p:sp>
      <p:sp>
        <p:nvSpPr>
          <p:cNvPr name="TextBox 9" id="9"/>
          <p:cNvSpPr txBox="true"/>
          <p:nvPr/>
        </p:nvSpPr>
        <p:spPr>
          <a:xfrm rot="0">
            <a:off x="1258013" y="1964327"/>
            <a:ext cx="8455483" cy="2080788"/>
          </a:xfrm>
          <a:prstGeom prst="rect">
            <a:avLst/>
          </a:prstGeom>
        </p:spPr>
        <p:txBody>
          <a:bodyPr anchor="t" rtlCol="false" tIns="0" lIns="0" bIns="0" rIns="0">
            <a:spAutoFit/>
          </a:bodyPr>
          <a:lstStyle/>
          <a:p>
            <a:pPr algn="l">
              <a:lnSpc>
                <a:spcPts val="2399"/>
              </a:lnSpc>
            </a:pPr>
          </a:p>
          <a:p>
            <a:pPr algn="l" marL="0" indent="0" lvl="0">
              <a:lnSpc>
                <a:spcPts val="2399"/>
              </a:lnSpc>
              <a:spcBef>
                <a:spcPct val="0"/>
              </a:spcBef>
            </a:pPr>
            <a:r>
              <a:rPr lang="en-US" sz="1738">
                <a:solidFill>
                  <a:srgbClr val="FFFFFF"/>
                </a:solidFill>
                <a:latin typeface="DM Sans"/>
                <a:ea typeface="DM Sans"/>
                <a:cs typeface="DM Sans"/>
                <a:sym typeface="DM Sans"/>
              </a:rPr>
              <a:t>The Random Forest model performed exceptionally well, with an MAE of 6.62 minutes and an R² score of 0.94. This indicates that the model explains 94% of the variance in the delay data, making it highly accurate. The ensemble nature of Random Forest, which combines multiple decision trees, allows it to capture complex relationships between features like carrier delays and late aircraft arrivals, resulting in strong predictive performance.</a:t>
            </a:r>
          </a:p>
        </p:txBody>
      </p:sp>
      <p:sp>
        <p:nvSpPr>
          <p:cNvPr name="TextBox 10" id="10"/>
          <p:cNvSpPr txBox="true"/>
          <p:nvPr/>
        </p:nvSpPr>
        <p:spPr>
          <a:xfrm rot="0">
            <a:off x="1258013" y="4472143"/>
            <a:ext cx="6155422"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Gradient Boosting Regressor</a:t>
            </a:r>
          </a:p>
        </p:txBody>
      </p:sp>
      <p:sp>
        <p:nvSpPr>
          <p:cNvPr name="TextBox 11" id="11"/>
          <p:cNvSpPr txBox="true"/>
          <p:nvPr/>
        </p:nvSpPr>
        <p:spPr>
          <a:xfrm rot="0">
            <a:off x="1258013" y="4964293"/>
            <a:ext cx="8576651" cy="2427199"/>
          </a:xfrm>
          <a:prstGeom prst="rect">
            <a:avLst/>
          </a:prstGeom>
        </p:spPr>
        <p:txBody>
          <a:bodyPr anchor="t" rtlCol="false" tIns="0" lIns="0" bIns="0" rIns="0">
            <a:spAutoFit/>
          </a:bodyPr>
          <a:lstStyle/>
          <a:p>
            <a:pPr algn="l">
              <a:lnSpc>
                <a:spcPts val="2401"/>
              </a:lnSpc>
            </a:pPr>
            <a:r>
              <a:rPr lang="en-US" sz="1739">
                <a:solidFill>
                  <a:srgbClr val="FFFFFF"/>
                </a:solidFill>
                <a:latin typeface="DM Sans"/>
                <a:ea typeface="DM Sans"/>
                <a:cs typeface="DM Sans"/>
                <a:sym typeface="DM Sans"/>
              </a:rPr>
              <a:t>The Gradient Boosting Regressor outperformed the Random Forest model slightly, achieving a lower MAE of 5.94 and a higher R² score of 0.96. This suggests the model explains 96% of the variance, making it the best-performing model overall. By sequentially improving weak learners (decision trees) and focusing on correcting residuals, Gradient Boosting effectively captured both linear and non-linear patterns, particularly in features like weather-related delays and aircraft delays.</a:t>
            </a:r>
          </a:p>
          <a:p>
            <a:pPr algn="l">
              <a:lnSpc>
                <a:spcPts val="2401"/>
              </a:lnSpc>
            </a:pPr>
            <a:r>
              <a:rPr lang="en-US" sz="1739">
                <a:solidFill>
                  <a:srgbClr val="FFFFFF"/>
                </a:solidFill>
                <a:latin typeface="DM Sans"/>
                <a:ea typeface="DM Sans"/>
                <a:cs typeface="DM Sans"/>
                <a:sym typeface="DM Sans"/>
              </a:rPr>
              <a:t>Support Vector Regressor (SVR)</a:t>
            </a:r>
          </a:p>
          <a:p>
            <a:pPr algn="l" marL="0" indent="0" lvl="0">
              <a:lnSpc>
                <a:spcPts val="2401"/>
              </a:lnSpc>
              <a:spcBef>
                <a:spcPct val="0"/>
              </a:spcBef>
            </a:pPr>
          </a:p>
        </p:txBody>
      </p:sp>
      <p:sp>
        <p:nvSpPr>
          <p:cNvPr name="TextBox 12" id="12"/>
          <p:cNvSpPr txBox="true"/>
          <p:nvPr/>
        </p:nvSpPr>
        <p:spPr>
          <a:xfrm rot="0">
            <a:off x="1258013" y="7951030"/>
            <a:ext cx="8868876" cy="2148789"/>
          </a:xfrm>
          <a:prstGeom prst="rect">
            <a:avLst/>
          </a:prstGeom>
        </p:spPr>
        <p:txBody>
          <a:bodyPr anchor="t" rtlCol="false" tIns="0" lIns="0" bIns="0" rIns="0">
            <a:spAutoFit/>
          </a:bodyPr>
          <a:lstStyle/>
          <a:p>
            <a:pPr algn="l">
              <a:lnSpc>
                <a:spcPts val="2401"/>
              </a:lnSpc>
            </a:pPr>
            <a:r>
              <a:rPr lang="en-US" sz="1739">
                <a:solidFill>
                  <a:srgbClr val="FFFFFF"/>
                </a:solidFill>
                <a:latin typeface="DM Sans"/>
                <a:ea typeface="DM Sans"/>
                <a:cs typeface="DM Sans"/>
                <a:sym typeface="DM Sans"/>
              </a:rPr>
              <a:t>The SVR model performed poorly compared to the other two models, with a significantly higher MAE of 14.50 minutes and a low R² score of 0.22. This indicates that SVR only explains 22% of the variance in the delay data. While SVR is effective for small datasets and non-linear problems, it struggled with this dataset's complexity, especially when handling features with high variability, such as carrier delays and late aircraft arrivals.</a:t>
            </a:r>
          </a:p>
          <a:p>
            <a:pPr algn="l" marL="0" indent="0" lvl="0">
              <a:lnSpc>
                <a:spcPts val="2664"/>
              </a:lnSpc>
              <a:spcBef>
                <a:spcPct val="0"/>
              </a:spcBef>
            </a:pPr>
          </a:p>
        </p:txBody>
      </p:sp>
      <p:sp>
        <p:nvSpPr>
          <p:cNvPr name="TextBox 13" id="13"/>
          <p:cNvSpPr txBox="true"/>
          <p:nvPr/>
        </p:nvSpPr>
        <p:spPr>
          <a:xfrm rot="0">
            <a:off x="1280109" y="7424529"/>
            <a:ext cx="6155422" cy="555076"/>
          </a:xfrm>
          <a:prstGeom prst="rect">
            <a:avLst/>
          </a:prstGeom>
        </p:spPr>
        <p:txBody>
          <a:bodyPr anchor="t" rtlCol="false" tIns="0" lIns="0" bIns="0" rIns="0">
            <a:spAutoFit/>
          </a:bodyPr>
          <a:lstStyle/>
          <a:p>
            <a:pPr algn="l" marL="0" indent="0" lvl="0">
              <a:lnSpc>
                <a:spcPts val="4519"/>
              </a:lnSpc>
              <a:spcBef>
                <a:spcPct val="0"/>
              </a:spcBef>
            </a:pPr>
            <a:r>
              <a:rPr lang="en-US" b="true" sz="3274">
                <a:solidFill>
                  <a:srgbClr val="4BD1FB"/>
                </a:solidFill>
                <a:latin typeface="DM Sans Bold"/>
                <a:ea typeface="DM Sans Bold"/>
                <a:cs typeface="DM Sans Bold"/>
                <a:sym typeface="DM Sans Bold"/>
              </a:rPr>
              <a:t>Support Vector Machine</a:t>
            </a:r>
          </a:p>
        </p:txBody>
      </p:sp>
      <p:sp>
        <p:nvSpPr>
          <p:cNvPr name="TextBox 14" id="14"/>
          <p:cNvSpPr txBox="true"/>
          <p:nvPr/>
        </p:nvSpPr>
        <p:spPr>
          <a:xfrm rot="0">
            <a:off x="11314629" y="5655917"/>
            <a:ext cx="6056563" cy="976731"/>
          </a:xfrm>
          <a:prstGeom prst="rect">
            <a:avLst/>
          </a:prstGeom>
        </p:spPr>
        <p:txBody>
          <a:bodyPr anchor="t" rtlCol="false" tIns="0" lIns="0" bIns="0" rIns="0">
            <a:spAutoFit/>
          </a:bodyPr>
          <a:lstStyle/>
          <a:p>
            <a:pPr algn="ctr" marL="0" indent="0" lvl="0">
              <a:lnSpc>
                <a:spcPts val="1987"/>
              </a:lnSpc>
              <a:spcBef>
                <a:spcPct val="0"/>
              </a:spcBef>
            </a:pPr>
            <a:r>
              <a:rPr lang="en-US" sz="1440">
                <a:solidFill>
                  <a:srgbClr val="FFFFFF"/>
                </a:solidFill>
                <a:latin typeface="DM Sans"/>
                <a:ea typeface="DM Sans"/>
                <a:cs typeface="DM Sans"/>
                <a:sym typeface="DM Sans"/>
              </a:rPr>
              <a:t>T</a:t>
            </a:r>
            <a:r>
              <a:rPr lang="en-US" b="true" sz="1440" i="true">
                <a:solidFill>
                  <a:srgbClr val="FFFFFF"/>
                </a:solidFill>
                <a:latin typeface="DM Sans Bold Italics"/>
                <a:ea typeface="DM Sans Bold Italics"/>
                <a:cs typeface="DM Sans Bold Italics"/>
                <a:sym typeface="DM Sans Bold Italics"/>
              </a:rPr>
              <a:t>he Gradient Boosting Regressor emerged as the most accurate model for predicting flight delays, closely followed by the Random Forest Regressor. Both models demonstrated excellent performance, with low errors and high R² values.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90652" y="-69383"/>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4954937" y="3951283"/>
            <a:ext cx="11315187" cy="999164"/>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FLIGHT DELAY PREDICTOR </a:t>
            </a:r>
          </a:p>
        </p:txBody>
      </p:sp>
      <p:sp>
        <p:nvSpPr>
          <p:cNvPr name="TextBox 6" id="6"/>
          <p:cNvSpPr txBox="true"/>
          <p:nvPr/>
        </p:nvSpPr>
        <p:spPr>
          <a:xfrm rot="0">
            <a:off x="6901587" y="5174987"/>
            <a:ext cx="6542245" cy="902036"/>
          </a:xfrm>
          <a:prstGeom prst="rect">
            <a:avLst/>
          </a:prstGeom>
        </p:spPr>
        <p:txBody>
          <a:bodyPr anchor="t" rtlCol="false" tIns="0" lIns="0" bIns="0" rIns="0">
            <a:spAutoFit/>
          </a:bodyPr>
          <a:lstStyle/>
          <a:p>
            <a:pPr algn="ctr">
              <a:lnSpc>
                <a:spcPts val="2471"/>
              </a:lnSpc>
            </a:pPr>
            <a:r>
              <a:rPr lang="en-US" sz="1790" spc="175">
                <a:solidFill>
                  <a:srgbClr val="F5FFF5"/>
                </a:solidFill>
                <a:latin typeface="DM Sans"/>
                <a:ea typeface="DM Sans"/>
                <a:cs typeface="DM Sans"/>
                <a:sym typeface="DM Sans"/>
              </a:rPr>
              <a:t>Using Gradient Boosting Regressor, the model with the best accuracy</a:t>
            </a:r>
          </a:p>
          <a:p>
            <a:pPr algn="ctr">
              <a:lnSpc>
                <a:spcPts val="2471"/>
              </a:lnSpc>
            </a:pP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144000" y="1460315"/>
            <a:ext cx="2233792" cy="2233792"/>
          </a:xfrm>
          <a:custGeom>
            <a:avLst/>
            <a:gdLst/>
            <a:ahLst/>
            <a:cxnLst/>
            <a:rect r="r" b="b" t="t" l="l"/>
            <a:pathLst>
              <a:path h="2233792" w="2233792">
                <a:moveTo>
                  <a:pt x="0" y="0"/>
                </a:moveTo>
                <a:lnTo>
                  <a:pt x="2233792" y="0"/>
                </a:lnTo>
                <a:lnTo>
                  <a:pt x="2233792" y="2233793"/>
                </a:lnTo>
                <a:lnTo>
                  <a:pt x="0" y="22337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334359" y="4023734"/>
            <a:ext cx="3831440" cy="4206015"/>
            <a:chOff x="0" y="0"/>
            <a:chExt cx="1009104" cy="1107757"/>
          </a:xfrm>
        </p:grpSpPr>
        <p:sp>
          <p:nvSpPr>
            <p:cNvPr name="Freeform 7" id="7"/>
            <p:cNvSpPr/>
            <p:nvPr/>
          </p:nvSpPr>
          <p:spPr>
            <a:xfrm flipH="false" flipV="false" rot="0">
              <a:off x="0" y="0"/>
              <a:ext cx="1009104" cy="1107757"/>
            </a:xfrm>
            <a:custGeom>
              <a:avLst/>
              <a:gdLst/>
              <a:ahLst/>
              <a:cxnLst/>
              <a:rect r="r" b="b" t="t" l="l"/>
              <a:pathLst>
                <a:path h="1107757" w="1009104">
                  <a:moveTo>
                    <a:pt x="0" y="0"/>
                  </a:moveTo>
                  <a:lnTo>
                    <a:pt x="1009104" y="0"/>
                  </a:lnTo>
                  <a:lnTo>
                    <a:pt x="1009104"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009104"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4441853" y="4023734"/>
            <a:ext cx="3963110" cy="4206015"/>
            <a:chOff x="0" y="0"/>
            <a:chExt cx="1043782" cy="1107757"/>
          </a:xfrm>
        </p:grpSpPr>
        <p:sp>
          <p:nvSpPr>
            <p:cNvPr name="Freeform 10" id="10"/>
            <p:cNvSpPr/>
            <p:nvPr/>
          </p:nvSpPr>
          <p:spPr>
            <a:xfrm flipH="false" flipV="false" rot="0">
              <a:off x="0" y="0"/>
              <a:ext cx="1043782" cy="1107757"/>
            </a:xfrm>
            <a:custGeom>
              <a:avLst/>
              <a:gdLst/>
              <a:ahLst/>
              <a:cxnLst/>
              <a:rect r="r" b="b" t="t" l="l"/>
              <a:pathLst>
                <a:path h="1107757" w="1043782">
                  <a:moveTo>
                    <a:pt x="0" y="0"/>
                  </a:moveTo>
                  <a:lnTo>
                    <a:pt x="1043782" y="0"/>
                  </a:lnTo>
                  <a:lnTo>
                    <a:pt x="1043782"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043782"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8711812" y="4085456"/>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70686" y="4374209"/>
            <a:ext cx="1399568" cy="1399568"/>
          </a:xfrm>
          <a:custGeom>
            <a:avLst/>
            <a:gdLst/>
            <a:ahLst/>
            <a:cxnLst/>
            <a:rect r="r" b="b" t="t" l="l"/>
            <a:pathLst>
              <a:path h="1399568" w="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226717" y="4196656"/>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682064" y="4023734"/>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9" id="19"/>
          <p:cNvGrpSpPr/>
          <p:nvPr/>
        </p:nvGrpSpPr>
        <p:grpSpPr>
          <a:xfrm rot="0">
            <a:off x="13315708" y="4023734"/>
            <a:ext cx="4297048" cy="4206015"/>
            <a:chOff x="0" y="0"/>
            <a:chExt cx="1131733" cy="1107757"/>
          </a:xfrm>
        </p:grpSpPr>
        <p:sp>
          <p:nvSpPr>
            <p:cNvPr name="Freeform 20" id="2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21" id="2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22" id="22"/>
          <p:cNvSpPr/>
          <p:nvPr/>
        </p:nvSpPr>
        <p:spPr>
          <a:xfrm flipH="false" flipV="false" rot="0">
            <a:off x="14740582" y="4432402"/>
            <a:ext cx="1283182" cy="1283182"/>
          </a:xfrm>
          <a:custGeom>
            <a:avLst/>
            <a:gdLst/>
            <a:ahLst/>
            <a:cxnLst/>
            <a:rect r="r" b="b" t="t" l="l"/>
            <a:pathLst>
              <a:path h="1283182" w="1283182">
                <a:moveTo>
                  <a:pt x="0" y="0"/>
                </a:moveTo>
                <a:lnTo>
                  <a:pt x="1283182" y="0"/>
                </a:lnTo>
                <a:lnTo>
                  <a:pt x="1283182" y="1283182"/>
                </a:lnTo>
                <a:lnTo>
                  <a:pt x="0" y="12831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4427865" y="889814"/>
            <a:ext cx="9395185" cy="1647141"/>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TOOL FEATURES AND OUTCOME DEMO</a:t>
            </a:r>
          </a:p>
        </p:txBody>
      </p:sp>
      <p:sp>
        <p:nvSpPr>
          <p:cNvPr name="TextBox 24" id="24"/>
          <p:cNvSpPr txBox="true"/>
          <p:nvPr/>
        </p:nvSpPr>
        <p:spPr>
          <a:xfrm rot="0">
            <a:off x="2155891" y="2641730"/>
            <a:ext cx="13308341" cy="790806"/>
          </a:xfrm>
          <a:prstGeom prst="rect">
            <a:avLst/>
          </a:prstGeom>
        </p:spPr>
        <p:txBody>
          <a:bodyPr anchor="t" rtlCol="false" tIns="0" lIns="0" bIns="0" rIns="0">
            <a:spAutoFit/>
          </a:bodyPr>
          <a:lstStyle/>
          <a:p>
            <a:pPr algn="ctr" marL="0" indent="0" lvl="0">
              <a:lnSpc>
                <a:spcPts val="3235"/>
              </a:lnSpc>
              <a:spcBef>
                <a:spcPct val="0"/>
              </a:spcBef>
            </a:pPr>
            <a:r>
              <a:rPr lang="en-US" sz="2344">
                <a:solidFill>
                  <a:srgbClr val="FFFFFF"/>
                </a:solidFill>
                <a:latin typeface="DM Sans"/>
                <a:ea typeface="DM Sans"/>
                <a:cs typeface="DM Sans"/>
                <a:sym typeface="DM Sans"/>
              </a:rPr>
              <a:t>This code performs flight delay prediction using a Gradient Boosting Regressor model and provides a user-friendly Tkinter GUI interface for interactive predictions.</a:t>
            </a:r>
          </a:p>
        </p:txBody>
      </p:sp>
      <p:sp>
        <p:nvSpPr>
          <p:cNvPr name="TextBox 25" id="25"/>
          <p:cNvSpPr txBox="true"/>
          <p:nvPr/>
        </p:nvSpPr>
        <p:spPr>
          <a:xfrm rot="0">
            <a:off x="551887" y="5802891"/>
            <a:ext cx="3432147"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0071C9"/>
                </a:solidFill>
                <a:latin typeface="DM Sans Bold"/>
                <a:ea typeface="DM Sans Bold"/>
                <a:cs typeface="DM Sans Bold"/>
                <a:sym typeface="DM Sans Bold"/>
              </a:rPr>
              <a:t>Data Preprocessing </a:t>
            </a:r>
          </a:p>
        </p:txBody>
      </p:sp>
      <p:sp>
        <p:nvSpPr>
          <p:cNvPr name="TextBox 26" id="26"/>
          <p:cNvSpPr txBox="true"/>
          <p:nvPr/>
        </p:nvSpPr>
        <p:spPr>
          <a:xfrm rot="0">
            <a:off x="4825344" y="6311813"/>
            <a:ext cx="3200745" cy="1917936"/>
          </a:xfrm>
          <a:prstGeom prst="rect">
            <a:avLst/>
          </a:prstGeom>
        </p:spPr>
        <p:txBody>
          <a:bodyPr anchor="t" rtlCol="false" tIns="0" lIns="0" bIns="0" rIns="0">
            <a:spAutoFit/>
          </a:bodyPr>
          <a:lstStyle/>
          <a:p>
            <a:pPr algn="ctr">
              <a:lnSpc>
                <a:spcPts val="2169"/>
              </a:lnSpc>
            </a:pPr>
            <a:r>
              <a:rPr lang="en-US" sz="1572">
                <a:solidFill>
                  <a:srgbClr val="051D40"/>
                </a:solidFill>
                <a:latin typeface="DM Sans"/>
                <a:ea typeface="DM Sans"/>
                <a:cs typeface="DM Sans"/>
                <a:sym typeface="DM Sans"/>
              </a:rPr>
              <a:t>Relevant features, including `DISTANCE`, `TIME_OF_DAY`, and delay causes, are selected.  </a:t>
            </a:r>
            <a:r>
              <a:rPr lang="en-US" sz="1572">
                <a:solidFill>
                  <a:srgbClr val="051D40"/>
                </a:solidFill>
                <a:latin typeface="DM Sans"/>
                <a:ea typeface="DM Sans"/>
                <a:cs typeface="DM Sans"/>
                <a:sym typeface="DM Sans"/>
              </a:rPr>
              <a:t>The dataset is split into 80% training and 20% testing, and the model is trained to predict flight delays </a:t>
            </a:r>
          </a:p>
          <a:p>
            <a:pPr algn="ctr" marL="0" indent="0" lvl="0">
              <a:lnSpc>
                <a:spcPts val="2169"/>
              </a:lnSpc>
              <a:spcBef>
                <a:spcPct val="0"/>
              </a:spcBef>
            </a:pPr>
          </a:p>
        </p:txBody>
      </p:sp>
      <p:sp>
        <p:nvSpPr>
          <p:cNvPr name="TextBox 27" id="27"/>
          <p:cNvSpPr txBox="true"/>
          <p:nvPr/>
        </p:nvSpPr>
        <p:spPr>
          <a:xfrm rot="0">
            <a:off x="4820728" y="5576577"/>
            <a:ext cx="3205361" cy="1185672"/>
          </a:xfrm>
          <a:prstGeom prst="rect">
            <a:avLst/>
          </a:prstGeom>
        </p:spPr>
        <p:txBody>
          <a:bodyPr anchor="t" rtlCol="false" tIns="0" lIns="0" bIns="0" rIns="0">
            <a:spAutoFit/>
          </a:bodyPr>
          <a:lstStyle/>
          <a:p>
            <a:pPr algn="ctr">
              <a:lnSpc>
                <a:spcPts val="3174"/>
              </a:lnSpc>
            </a:pPr>
            <a:r>
              <a:rPr lang="en-US" sz="2300" b="true">
                <a:solidFill>
                  <a:srgbClr val="F1945B"/>
                </a:solidFill>
                <a:latin typeface="DM Sans Bold"/>
                <a:ea typeface="DM Sans Bold"/>
                <a:cs typeface="DM Sans Bold"/>
                <a:sym typeface="DM Sans Bold"/>
              </a:rPr>
              <a:t>Feature Selection and Model Training</a:t>
            </a:r>
          </a:p>
          <a:p>
            <a:pPr algn="ctr" marL="0" indent="0" lvl="0">
              <a:lnSpc>
                <a:spcPts val="3174"/>
              </a:lnSpc>
              <a:spcBef>
                <a:spcPct val="0"/>
              </a:spcBef>
            </a:pPr>
          </a:p>
        </p:txBody>
      </p:sp>
      <p:sp>
        <p:nvSpPr>
          <p:cNvPr name="TextBox 28" id="28"/>
          <p:cNvSpPr txBox="true"/>
          <p:nvPr/>
        </p:nvSpPr>
        <p:spPr>
          <a:xfrm rot="0">
            <a:off x="9062188" y="6211294"/>
            <a:ext cx="3200745" cy="1642892"/>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ea typeface="DM Sans"/>
                <a:cs typeface="DM Sans"/>
                <a:sym typeface="DM Sans"/>
              </a:rPr>
              <a:t>A Tkinter-based interface allows users to input flight details: Passenger Name, Origin, Destination, Airline, Flight Distance, and Scheduled Departure Time. </a:t>
            </a:r>
          </a:p>
        </p:txBody>
      </p:sp>
      <p:sp>
        <p:nvSpPr>
          <p:cNvPr name="TextBox 29" id="29"/>
          <p:cNvSpPr txBox="true"/>
          <p:nvPr/>
        </p:nvSpPr>
        <p:spPr>
          <a:xfrm rot="0">
            <a:off x="9062188" y="5673322"/>
            <a:ext cx="3224528" cy="385572"/>
          </a:xfrm>
          <a:prstGeom prst="rect">
            <a:avLst/>
          </a:prstGeom>
        </p:spPr>
        <p:txBody>
          <a:bodyPr anchor="t" rtlCol="false" tIns="0" lIns="0" bIns="0" rIns="0">
            <a:spAutoFit/>
          </a:bodyPr>
          <a:lstStyle/>
          <a:p>
            <a:pPr algn="ctr" marL="0" indent="0" lvl="0">
              <a:lnSpc>
                <a:spcPts val="3174"/>
              </a:lnSpc>
              <a:spcBef>
                <a:spcPct val="0"/>
              </a:spcBef>
            </a:pPr>
            <a:r>
              <a:rPr lang="en-US" b="true" sz="2300">
                <a:solidFill>
                  <a:srgbClr val="39B54A"/>
                </a:solidFill>
                <a:latin typeface="DM Sans Bold"/>
                <a:ea typeface="DM Sans Bold"/>
                <a:cs typeface="DM Sans Bold"/>
                <a:sym typeface="DM Sans Bold"/>
              </a:rPr>
              <a:t>GUI Setup with Tkinter</a:t>
            </a:r>
          </a:p>
        </p:txBody>
      </p:sp>
      <p:sp>
        <p:nvSpPr>
          <p:cNvPr name="TextBox 30" id="30"/>
          <p:cNvSpPr txBox="true"/>
          <p:nvPr/>
        </p:nvSpPr>
        <p:spPr>
          <a:xfrm rot="0">
            <a:off x="667588" y="6403676"/>
            <a:ext cx="3200745" cy="1092805"/>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ea typeface="DM Sans"/>
                <a:cs typeface="DM Sans"/>
                <a:sym typeface="DM Sans"/>
              </a:rPr>
              <a:t>The dataset `Flights Data.csv` is loaded using pandas. Missing values are handled and categorical values are encoded</a:t>
            </a:r>
          </a:p>
        </p:txBody>
      </p:sp>
      <p:sp>
        <p:nvSpPr>
          <p:cNvPr name="TextBox 31" id="31"/>
          <p:cNvSpPr txBox="true"/>
          <p:nvPr/>
        </p:nvSpPr>
        <p:spPr>
          <a:xfrm rot="0">
            <a:off x="13961360" y="6080116"/>
            <a:ext cx="3200745" cy="1642892"/>
          </a:xfrm>
          <a:prstGeom prst="rect">
            <a:avLst/>
          </a:prstGeom>
        </p:spPr>
        <p:txBody>
          <a:bodyPr anchor="t" rtlCol="false" tIns="0" lIns="0" bIns="0" rIns="0">
            <a:spAutoFit/>
          </a:bodyPr>
          <a:lstStyle/>
          <a:p>
            <a:pPr algn="ctr">
              <a:lnSpc>
                <a:spcPts val="2169"/>
              </a:lnSpc>
            </a:pPr>
            <a:r>
              <a:rPr lang="en-US" sz="1572">
                <a:solidFill>
                  <a:srgbClr val="051D40"/>
                </a:solidFill>
                <a:latin typeface="DM Sans"/>
                <a:ea typeface="DM Sans"/>
                <a:cs typeface="DM Sans"/>
                <a:sym typeface="DM Sans"/>
              </a:rPr>
              <a:t>Users enter flight details, and the trained model predicts the departure delay.  </a:t>
            </a:r>
            <a:r>
              <a:rPr lang="en-US" sz="1572">
                <a:solidFill>
                  <a:srgbClr val="051D40"/>
                </a:solidFill>
                <a:latin typeface="DM Sans"/>
                <a:ea typeface="DM Sans"/>
                <a:cs typeface="DM Sans"/>
                <a:sym typeface="DM Sans"/>
              </a:rPr>
              <a:t>Results are displayed in the GUI, showing the predicted delay in minutes. </a:t>
            </a:r>
          </a:p>
          <a:p>
            <a:pPr algn="ctr" marL="0" indent="0" lvl="0">
              <a:lnSpc>
                <a:spcPts val="216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197607" y="3252754"/>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261224" y="0"/>
                  </a:moveTo>
                  <a:lnTo>
                    <a:pt x="601188" y="0"/>
                  </a:lnTo>
                  <a:cubicBezTo>
                    <a:pt x="670469" y="0"/>
                    <a:pt x="736912" y="27522"/>
                    <a:pt x="785901" y="76511"/>
                  </a:cubicBezTo>
                  <a:cubicBezTo>
                    <a:pt x="834890" y="125500"/>
                    <a:pt x="862412" y="191943"/>
                    <a:pt x="862412" y="261224"/>
                  </a:cubicBezTo>
                  <a:lnTo>
                    <a:pt x="862412" y="1066740"/>
                  </a:lnTo>
                  <a:cubicBezTo>
                    <a:pt x="862412" y="1136020"/>
                    <a:pt x="834890" y="1202464"/>
                    <a:pt x="785901" y="1251453"/>
                  </a:cubicBezTo>
                  <a:cubicBezTo>
                    <a:pt x="736912" y="1300442"/>
                    <a:pt x="670469" y="1327963"/>
                    <a:pt x="601188" y="1327963"/>
                  </a:cubicBezTo>
                  <a:lnTo>
                    <a:pt x="261224" y="1327963"/>
                  </a:lnTo>
                  <a:cubicBezTo>
                    <a:pt x="191943" y="1327963"/>
                    <a:pt x="125500" y="1300442"/>
                    <a:pt x="76511" y="1251453"/>
                  </a:cubicBezTo>
                  <a:cubicBezTo>
                    <a:pt x="27522" y="1202464"/>
                    <a:pt x="0" y="1136020"/>
                    <a:pt x="0" y="1066740"/>
                  </a:cubicBezTo>
                  <a:lnTo>
                    <a:pt x="0" y="261224"/>
                  </a:lnTo>
                  <a:cubicBezTo>
                    <a:pt x="0" y="191943"/>
                    <a:pt x="27522" y="125500"/>
                    <a:pt x="76511" y="76511"/>
                  </a:cubicBezTo>
                  <a:cubicBezTo>
                    <a:pt x="125500" y="27522"/>
                    <a:pt x="191943" y="0"/>
                    <a:pt x="261224" y="0"/>
                  </a:cubicBezTo>
                  <a:close/>
                </a:path>
              </a:pathLst>
            </a:custGeom>
            <a:solidFill>
              <a:srgbClr val="051D40"/>
            </a:solidFill>
            <a:ln cap="rnd">
              <a:noFill/>
              <a:prstDash val="solid"/>
              <a:round/>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1541852" y="3523679"/>
            <a:ext cx="2225526" cy="2216832"/>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20923" r="223" b="-20923"/>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9147597" y="3523679"/>
            <a:ext cx="8708794" cy="5210233"/>
            <a:chOff x="0" y="0"/>
            <a:chExt cx="2639767" cy="1579300"/>
          </a:xfrm>
        </p:grpSpPr>
        <p:sp>
          <p:nvSpPr>
            <p:cNvPr name="Freeform 9" id="9"/>
            <p:cNvSpPr/>
            <p:nvPr/>
          </p:nvSpPr>
          <p:spPr>
            <a:xfrm flipH="false" flipV="false" rot="0">
              <a:off x="0" y="0"/>
              <a:ext cx="2639767" cy="1579300"/>
            </a:xfrm>
            <a:custGeom>
              <a:avLst/>
              <a:gdLst/>
              <a:ahLst/>
              <a:cxnLst/>
              <a:rect r="r" b="b" t="t" l="l"/>
              <a:pathLst>
                <a:path h="1579300" w="2639767">
                  <a:moveTo>
                    <a:pt x="0" y="0"/>
                  </a:moveTo>
                  <a:lnTo>
                    <a:pt x="2639767" y="0"/>
                  </a:lnTo>
                  <a:lnTo>
                    <a:pt x="2639767" y="1579300"/>
                  </a:lnTo>
                  <a:lnTo>
                    <a:pt x="0" y="1579300"/>
                  </a:lnTo>
                  <a:close/>
                </a:path>
              </a:pathLst>
            </a:custGeom>
            <a:solidFill>
              <a:srgbClr val="051D40"/>
            </a:solidFill>
            <a:ln cap="sq">
              <a:noFill/>
              <a:prstDash val="solid"/>
              <a:miter/>
            </a:ln>
          </p:spPr>
        </p:sp>
        <p:sp>
          <p:nvSpPr>
            <p:cNvPr name="TextBox 10" id="10"/>
            <p:cNvSpPr txBox="true"/>
            <p:nvPr/>
          </p:nvSpPr>
          <p:spPr>
            <a:xfrm>
              <a:off x="0" y="-47625"/>
              <a:ext cx="2639767" cy="1626925"/>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p:nvPr/>
        </p:nvGrpSpPr>
        <p:grpSpPr>
          <a:xfrm rot="0">
            <a:off x="-363441" y="-502516"/>
            <a:ext cx="19210521" cy="3233696"/>
            <a:chOff x="0" y="0"/>
            <a:chExt cx="5059561" cy="851673"/>
          </a:xfrm>
        </p:grpSpPr>
        <p:sp>
          <p:nvSpPr>
            <p:cNvPr name="Freeform 12" id="12"/>
            <p:cNvSpPr/>
            <p:nvPr/>
          </p:nvSpPr>
          <p:spPr>
            <a:xfrm flipH="false" flipV="false" rot="0">
              <a:off x="0" y="0"/>
              <a:ext cx="5059561" cy="851673"/>
            </a:xfrm>
            <a:custGeom>
              <a:avLst/>
              <a:gdLst/>
              <a:ahLst/>
              <a:cxnLst/>
              <a:rect r="r" b="b" t="t" l="l"/>
              <a:pathLst>
                <a:path h="851673" w="5059561">
                  <a:moveTo>
                    <a:pt x="0" y="0"/>
                  </a:moveTo>
                  <a:lnTo>
                    <a:pt x="5059561" y="0"/>
                  </a:lnTo>
                  <a:lnTo>
                    <a:pt x="5059561" y="851673"/>
                  </a:lnTo>
                  <a:lnTo>
                    <a:pt x="0" y="851673"/>
                  </a:lnTo>
                  <a:close/>
                </a:path>
              </a:pathLst>
            </a:custGeom>
            <a:solidFill>
              <a:srgbClr val="051D40"/>
            </a:solidFill>
            <a:ln w="38100" cap="sq">
              <a:solidFill>
                <a:srgbClr val="56AEFF"/>
              </a:solidFill>
              <a:prstDash val="solid"/>
              <a:miter/>
            </a:ln>
          </p:spPr>
        </p:sp>
        <p:sp>
          <p:nvSpPr>
            <p:cNvPr name="TextBox 13" id="13"/>
            <p:cNvSpPr txBox="true"/>
            <p:nvPr/>
          </p:nvSpPr>
          <p:spPr>
            <a:xfrm>
              <a:off x="0" y="-38100"/>
              <a:ext cx="5059561" cy="889773"/>
            </a:xfrm>
            <a:prstGeom prst="rect">
              <a:avLst/>
            </a:prstGeom>
          </p:spPr>
          <p:txBody>
            <a:bodyPr anchor="ctr" rtlCol="false" tIns="50800" lIns="50800" bIns="50800" rIns="50800"/>
            <a:lstStyle/>
            <a:p>
              <a:pPr algn="ctr">
                <a:lnSpc>
                  <a:spcPts val="2605"/>
                </a:lnSpc>
              </a:pPr>
              <a:r>
                <a:rPr lang="en-US" sz="1887">
                  <a:solidFill>
                    <a:srgbClr val="000000"/>
                  </a:solidFill>
                  <a:latin typeface="DM Sans"/>
                  <a:ea typeface="DM Sans"/>
                  <a:cs typeface="DM Sans"/>
                  <a:sym typeface="DM Sans"/>
                </a:rPr>
                <a:t>PR</a:t>
              </a:r>
            </a:p>
          </p:txBody>
        </p:sp>
      </p:grpSp>
      <p:sp>
        <p:nvSpPr>
          <p:cNvPr name="Freeform 14" id="14"/>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3889929" y="4226361"/>
            <a:ext cx="4346397" cy="4687291"/>
          </a:xfrm>
          <a:custGeom>
            <a:avLst/>
            <a:gdLst/>
            <a:ahLst/>
            <a:cxnLst/>
            <a:rect r="r" b="b" t="t" l="l"/>
            <a:pathLst>
              <a:path h="4687291" w="4346397">
                <a:moveTo>
                  <a:pt x="4346396" y="0"/>
                </a:moveTo>
                <a:lnTo>
                  <a:pt x="0" y="0"/>
                </a:lnTo>
                <a:lnTo>
                  <a:pt x="0" y="4687291"/>
                </a:lnTo>
                <a:lnTo>
                  <a:pt x="4346396" y="4687291"/>
                </a:lnTo>
                <a:lnTo>
                  <a:pt x="4346396"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7" id="17"/>
          <p:cNvSpPr/>
          <p:nvPr/>
        </p:nvSpPr>
        <p:spPr>
          <a:xfrm flipH="false" flipV="false" rot="-4042627">
            <a:off x="8142222" y="6289003"/>
            <a:ext cx="512184" cy="1530985"/>
          </a:xfrm>
          <a:custGeom>
            <a:avLst/>
            <a:gdLst/>
            <a:ahLst/>
            <a:cxnLst/>
            <a:rect r="r" b="b" t="t" l="l"/>
            <a:pathLst>
              <a:path h="1530985" w="512184">
                <a:moveTo>
                  <a:pt x="0" y="0"/>
                </a:moveTo>
                <a:lnTo>
                  <a:pt x="512184" y="0"/>
                </a:lnTo>
                <a:lnTo>
                  <a:pt x="512184" y="1530984"/>
                </a:lnTo>
                <a:lnTo>
                  <a:pt x="0" y="15309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0371115" y="3704970"/>
            <a:ext cx="6772642" cy="4873673"/>
          </a:xfrm>
          <a:custGeom>
            <a:avLst/>
            <a:gdLst/>
            <a:ahLst/>
            <a:cxnLst/>
            <a:rect r="r" b="b" t="t" l="l"/>
            <a:pathLst>
              <a:path h="4873673" w="6772642">
                <a:moveTo>
                  <a:pt x="0" y="0"/>
                </a:moveTo>
                <a:lnTo>
                  <a:pt x="6772642" y="0"/>
                </a:lnTo>
                <a:lnTo>
                  <a:pt x="6772642" y="4873673"/>
                </a:lnTo>
                <a:lnTo>
                  <a:pt x="0" y="4873673"/>
                </a:lnTo>
                <a:lnTo>
                  <a:pt x="0" y="0"/>
                </a:lnTo>
                <a:close/>
              </a:path>
            </a:pathLst>
          </a:custGeom>
          <a:blipFill>
            <a:blip r:embed="rId11"/>
            <a:stretch>
              <a:fillRect l="0" t="-808" r="0" b="-808"/>
            </a:stretch>
          </a:blipFill>
        </p:spPr>
      </p:sp>
      <p:sp>
        <p:nvSpPr>
          <p:cNvPr name="TextBox 19" id="19"/>
          <p:cNvSpPr txBox="true"/>
          <p:nvPr/>
        </p:nvSpPr>
        <p:spPr>
          <a:xfrm rot="0">
            <a:off x="1419300" y="5956556"/>
            <a:ext cx="2470628"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Parth Thaker</a:t>
            </a:r>
          </a:p>
        </p:txBody>
      </p:sp>
      <p:sp>
        <p:nvSpPr>
          <p:cNvPr name="TextBox 20" id="20"/>
          <p:cNvSpPr txBox="true"/>
          <p:nvPr/>
        </p:nvSpPr>
        <p:spPr>
          <a:xfrm rot="0">
            <a:off x="1613377" y="6916634"/>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Passenger</a:t>
            </a:r>
          </a:p>
        </p:txBody>
      </p:sp>
      <p:sp>
        <p:nvSpPr>
          <p:cNvPr name="TextBox 21" id="21"/>
          <p:cNvSpPr txBox="true"/>
          <p:nvPr/>
        </p:nvSpPr>
        <p:spPr>
          <a:xfrm rot="0">
            <a:off x="1378243" y="524752"/>
            <a:ext cx="16294200" cy="2776849"/>
          </a:xfrm>
          <a:prstGeom prst="rect">
            <a:avLst/>
          </a:prstGeom>
        </p:spPr>
        <p:txBody>
          <a:bodyPr anchor="t" rtlCol="false" tIns="0" lIns="0" bIns="0" rIns="0">
            <a:spAutoFit/>
          </a:bodyPr>
          <a:lstStyle/>
          <a:p>
            <a:pPr algn="ctr">
              <a:lnSpc>
                <a:spcPts val="9660"/>
              </a:lnSpc>
            </a:pPr>
            <a:r>
              <a:rPr lang="en-US" sz="6900" b="true">
                <a:solidFill>
                  <a:srgbClr val="FFFFFF"/>
                </a:solidFill>
                <a:latin typeface="Canva Sans Bold"/>
                <a:ea typeface="Canva Sans Bold"/>
                <a:cs typeface="Canva Sans Bold"/>
                <a:sym typeface="Canva Sans Bold"/>
              </a:rPr>
              <a:t>Welcome to the Flight Delay Predictor</a:t>
            </a:r>
          </a:p>
          <a:p>
            <a:pPr algn="ctr">
              <a:lnSpc>
                <a:spcPts val="12880"/>
              </a:lnSpc>
            </a:pPr>
          </a:p>
        </p:txBody>
      </p:sp>
      <p:sp>
        <p:nvSpPr>
          <p:cNvPr name="TextBox 22" id="22"/>
          <p:cNvSpPr txBox="true"/>
          <p:nvPr/>
        </p:nvSpPr>
        <p:spPr>
          <a:xfrm rot="0">
            <a:off x="4506546" y="4069316"/>
            <a:ext cx="2679261" cy="2325281"/>
          </a:xfrm>
          <a:prstGeom prst="rect">
            <a:avLst/>
          </a:prstGeom>
        </p:spPr>
        <p:txBody>
          <a:bodyPr anchor="t" rtlCol="false" tIns="0" lIns="0" bIns="0" rIns="0">
            <a:spAutoFit/>
          </a:bodyPr>
          <a:lstStyle/>
          <a:p>
            <a:pPr algn="ctr">
              <a:lnSpc>
                <a:spcPts val="2348"/>
              </a:lnSpc>
              <a:spcBef>
                <a:spcPct val="0"/>
              </a:spcBef>
            </a:pPr>
            <a:r>
              <a:rPr lang="en-US" sz="1701">
                <a:solidFill>
                  <a:srgbClr val="FFFBFB"/>
                </a:solidFill>
                <a:latin typeface="DM Sans"/>
                <a:ea typeface="DM Sans"/>
                <a:cs typeface="DM Sans"/>
                <a:sym typeface="DM Sans"/>
              </a:rPr>
              <a:t>Traveling Date: 2024-10-12</a:t>
            </a:r>
          </a:p>
          <a:p>
            <a:pPr algn="ctr">
              <a:lnSpc>
                <a:spcPts val="2348"/>
              </a:lnSpc>
              <a:spcBef>
                <a:spcPct val="0"/>
              </a:spcBef>
            </a:pPr>
            <a:r>
              <a:rPr lang="en-US" sz="1701">
                <a:solidFill>
                  <a:srgbClr val="FFFBFB"/>
                </a:solidFill>
                <a:latin typeface="DM Sans"/>
                <a:ea typeface="DM Sans"/>
                <a:cs typeface="DM Sans"/>
                <a:sym typeface="DM Sans"/>
              </a:rPr>
              <a:t>Airline: Jetblue Airways</a:t>
            </a:r>
          </a:p>
          <a:p>
            <a:pPr algn="ctr">
              <a:lnSpc>
                <a:spcPts val="2348"/>
              </a:lnSpc>
              <a:spcBef>
                <a:spcPct val="0"/>
              </a:spcBef>
            </a:pPr>
            <a:r>
              <a:rPr lang="en-US" sz="1701">
                <a:solidFill>
                  <a:srgbClr val="FFFBFB"/>
                </a:solidFill>
                <a:latin typeface="DM Sans"/>
                <a:ea typeface="DM Sans"/>
                <a:cs typeface="DM Sans"/>
                <a:sym typeface="DM Sans"/>
              </a:rPr>
              <a:t>Flight Distance: 2579.8</a:t>
            </a:r>
          </a:p>
          <a:p>
            <a:pPr algn="ctr">
              <a:lnSpc>
                <a:spcPts val="2348"/>
              </a:lnSpc>
              <a:spcBef>
                <a:spcPct val="0"/>
              </a:spcBef>
            </a:pPr>
            <a:r>
              <a:rPr lang="en-US" sz="1701">
                <a:solidFill>
                  <a:srgbClr val="FFFBFB"/>
                </a:solidFill>
                <a:latin typeface="DM Sans"/>
                <a:ea typeface="DM Sans"/>
                <a:cs typeface="DM Sans"/>
                <a:sym typeface="DM Sans"/>
              </a:rPr>
              <a:t>Departure Time: 10.30 am</a:t>
            </a:r>
          </a:p>
          <a:p>
            <a:pPr algn="ctr">
              <a:lnSpc>
                <a:spcPts val="2348"/>
              </a:lnSpc>
              <a:spcBef>
                <a:spcPct val="0"/>
              </a:spcBef>
            </a:pPr>
            <a:r>
              <a:rPr lang="en-US" sz="1701">
                <a:solidFill>
                  <a:srgbClr val="FFFBFB"/>
                </a:solidFill>
                <a:latin typeface="DM Sans"/>
                <a:ea typeface="DM Sans"/>
                <a:cs typeface="DM Sans"/>
                <a:sym typeface="DM Sans"/>
              </a:rPr>
              <a:t>Origin City: JFK</a:t>
            </a:r>
          </a:p>
          <a:p>
            <a:pPr algn="ctr">
              <a:lnSpc>
                <a:spcPts val="2348"/>
              </a:lnSpc>
              <a:spcBef>
                <a:spcPct val="0"/>
              </a:spcBef>
            </a:pPr>
          </a:p>
          <a:p>
            <a:pPr algn="ctr">
              <a:lnSpc>
                <a:spcPts val="2348"/>
              </a:lnSpc>
              <a:spcBef>
                <a:spcPct val="0"/>
              </a:spcBef>
            </a:pPr>
          </a:p>
          <a:p>
            <a:pPr algn="ctr">
              <a:lnSpc>
                <a:spcPts val="2348"/>
              </a:lnSpc>
              <a:spcBef>
                <a:spcPct val="0"/>
              </a:spcBef>
            </a:pPr>
          </a:p>
        </p:txBody>
      </p:sp>
      <p:sp>
        <p:nvSpPr>
          <p:cNvPr name="TextBox 23" id="23"/>
          <p:cNvSpPr txBox="true"/>
          <p:nvPr/>
        </p:nvSpPr>
        <p:spPr>
          <a:xfrm rot="0">
            <a:off x="7291403" y="8885077"/>
            <a:ext cx="1944877" cy="1643213"/>
          </a:xfrm>
          <a:prstGeom prst="rect">
            <a:avLst/>
          </a:prstGeom>
        </p:spPr>
        <p:txBody>
          <a:bodyPr anchor="t" rtlCol="false" tIns="0" lIns="0" bIns="0" rIns="0">
            <a:spAutoFit/>
          </a:bodyPr>
          <a:lstStyle/>
          <a:p>
            <a:pPr algn="ctr">
              <a:lnSpc>
                <a:spcPts val="2668"/>
              </a:lnSpc>
              <a:spcBef>
                <a:spcPct val="0"/>
              </a:spcBef>
            </a:pPr>
            <a:r>
              <a:rPr lang="en-US" sz="1933">
                <a:solidFill>
                  <a:srgbClr val="FFFBFB"/>
                </a:solidFill>
                <a:latin typeface="DM Sans"/>
                <a:ea typeface="DM Sans"/>
                <a:cs typeface="DM Sans"/>
                <a:sym typeface="DM Sans"/>
              </a:rPr>
              <a:t>Destination: </a:t>
            </a:r>
            <a:r>
              <a:rPr lang="en-US" sz="1933">
                <a:solidFill>
                  <a:srgbClr val="FFFBFB"/>
                </a:solidFill>
                <a:latin typeface="DM Sans"/>
                <a:ea typeface="DM Sans"/>
                <a:cs typeface="DM Sans"/>
                <a:sym typeface="DM Sans"/>
              </a:rPr>
              <a:t> SFO</a:t>
            </a:r>
          </a:p>
          <a:p>
            <a:pPr algn="ctr">
              <a:lnSpc>
                <a:spcPts val="2668"/>
              </a:lnSpc>
              <a:spcBef>
                <a:spcPct val="0"/>
              </a:spcBef>
            </a:pPr>
          </a:p>
          <a:p>
            <a:pPr algn="ctr">
              <a:lnSpc>
                <a:spcPts val="2668"/>
              </a:lnSpc>
              <a:spcBef>
                <a:spcPct val="0"/>
              </a:spcBef>
            </a:pPr>
          </a:p>
          <a:p>
            <a:pPr algn="ctr">
              <a:lnSpc>
                <a:spcPts val="2668"/>
              </a:lnSpc>
              <a:spcBef>
                <a:spcPct val="0"/>
              </a:spcBef>
            </a:pPr>
          </a:p>
          <a:p>
            <a:pPr algn="ctr">
              <a:lnSpc>
                <a:spcPts val="2668"/>
              </a:lnSpc>
              <a:spcBef>
                <a:spcPct val="0"/>
              </a:spcBef>
            </a:pPr>
          </a:p>
        </p:txBody>
      </p:sp>
      <p:sp>
        <p:nvSpPr>
          <p:cNvPr name="TextBox 24" id="24"/>
          <p:cNvSpPr txBox="true"/>
          <p:nvPr/>
        </p:nvSpPr>
        <p:spPr>
          <a:xfrm rot="0">
            <a:off x="6911545" y="6456975"/>
            <a:ext cx="1476077" cy="360043"/>
          </a:xfrm>
          <a:prstGeom prst="rect">
            <a:avLst/>
          </a:prstGeom>
        </p:spPr>
        <p:txBody>
          <a:bodyPr anchor="t" rtlCol="false" tIns="0" lIns="0" bIns="0" rIns="0">
            <a:spAutoFit/>
          </a:bodyPr>
          <a:lstStyle/>
          <a:p>
            <a:pPr algn="ctr">
              <a:lnSpc>
                <a:spcPts val="2730"/>
              </a:lnSpc>
            </a:pPr>
            <a:r>
              <a:rPr lang="en-US" sz="1950">
                <a:solidFill>
                  <a:srgbClr val="FF3131"/>
                </a:solidFill>
                <a:latin typeface="Brick Sans"/>
                <a:ea typeface="Brick Sans"/>
                <a:cs typeface="Brick Sans"/>
                <a:sym typeface="Brick Sans"/>
              </a:rPr>
              <a:t>1.09 Mins</a:t>
            </a:r>
          </a:p>
        </p:txBody>
      </p:sp>
      <p:sp>
        <p:nvSpPr>
          <p:cNvPr name="TextBox 25" id="25"/>
          <p:cNvSpPr txBox="true"/>
          <p:nvPr/>
        </p:nvSpPr>
        <p:spPr>
          <a:xfrm rot="76868">
            <a:off x="7434504" y="6749050"/>
            <a:ext cx="990183" cy="718689"/>
          </a:xfrm>
          <a:prstGeom prst="rect">
            <a:avLst/>
          </a:prstGeom>
        </p:spPr>
        <p:txBody>
          <a:bodyPr anchor="t" rtlCol="false" tIns="0" lIns="0" bIns="0" rIns="0">
            <a:spAutoFit/>
          </a:bodyPr>
          <a:lstStyle/>
          <a:p>
            <a:pPr algn="ctr">
              <a:lnSpc>
                <a:spcPts val="1464"/>
              </a:lnSpc>
              <a:spcBef>
                <a:spcPct val="0"/>
              </a:spcBef>
            </a:pPr>
            <a:r>
              <a:rPr lang="en-US" sz="1061">
                <a:solidFill>
                  <a:srgbClr val="FFFBFB"/>
                </a:solidFill>
                <a:latin typeface="DM Sans"/>
                <a:ea typeface="DM Sans"/>
                <a:cs typeface="DM Sans"/>
                <a:sym typeface="DM Sans"/>
              </a:rPr>
              <a:t>Expected Delay</a:t>
            </a:r>
          </a:p>
          <a:p>
            <a:pPr algn="ctr">
              <a:lnSpc>
                <a:spcPts val="1464"/>
              </a:lnSpc>
              <a:spcBef>
                <a:spcPct val="0"/>
              </a:spcBef>
            </a:pPr>
          </a:p>
          <a:p>
            <a:pPr algn="ctr">
              <a:lnSpc>
                <a:spcPts val="1464"/>
              </a:lnSpc>
              <a:spcBef>
                <a:spcPct val="0"/>
              </a:spcBef>
            </a:pPr>
          </a:p>
          <a:p>
            <a:pPr algn="ctr">
              <a:lnSpc>
                <a:spcPts val="146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82125"/>
            <a:ext cx="8245699" cy="71120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FINAL COMMENTS</a:t>
            </a:r>
          </a:p>
        </p:txBody>
      </p:sp>
      <p:sp>
        <p:nvSpPr>
          <p:cNvPr name="AutoShape 7" id="7"/>
          <p:cNvSpPr/>
          <p:nvPr/>
        </p:nvSpPr>
        <p:spPr>
          <a:xfrm>
            <a:off x="4919830" y="5942885"/>
            <a:ext cx="8735422" cy="0"/>
          </a:xfrm>
          <a:prstGeom prst="line">
            <a:avLst/>
          </a:prstGeom>
          <a:ln cap="flat" w="47625">
            <a:solidFill>
              <a:srgbClr val="145DA0"/>
            </a:solidFill>
            <a:prstDash val="solid"/>
            <a:headEnd type="none" len="sm" w="sm"/>
            <a:tailEnd type="none" len="sm" w="sm"/>
          </a:ln>
        </p:spPr>
      </p:sp>
      <p:sp>
        <p:nvSpPr>
          <p:cNvPr name="AutoShape 8" id="8"/>
          <p:cNvSpPr/>
          <p:nvPr/>
        </p:nvSpPr>
        <p:spPr>
          <a:xfrm>
            <a:off x="5021151" y="8178382"/>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4919830" y="4049251"/>
            <a:ext cx="9095565" cy="1277569"/>
          </a:xfrm>
          <a:prstGeom prst="rect">
            <a:avLst/>
          </a:prstGeom>
        </p:spPr>
        <p:txBody>
          <a:bodyPr anchor="t" rtlCol="false" tIns="0" lIns="0" bIns="0" rIns="0">
            <a:spAutoFit/>
          </a:bodyPr>
          <a:lstStyle/>
          <a:p>
            <a:pPr algn="l">
              <a:lnSpc>
                <a:spcPts val="2581"/>
              </a:lnSpc>
            </a:pPr>
          </a:p>
          <a:p>
            <a:pPr algn="l" marL="0" indent="0" lvl="0">
              <a:lnSpc>
                <a:spcPts val="2581"/>
              </a:lnSpc>
              <a:spcBef>
                <a:spcPct val="0"/>
              </a:spcBef>
            </a:pPr>
            <a:r>
              <a:rPr lang="en-US" sz="1870">
                <a:solidFill>
                  <a:srgbClr val="FFFFFF"/>
                </a:solidFill>
                <a:latin typeface="DM Sans"/>
                <a:ea typeface="DM Sans"/>
                <a:cs typeface="DM Sans"/>
                <a:sym typeface="DM Sans"/>
              </a:rPr>
              <a:t>The models performed decently in predicting flight delays, with the Gradient Boosting Regressor performing the best. The results indicate that machine learning can be a viable approach to predicting flight delays.</a:t>
            </a:r>
          </a:p>
        </p:txBody>
      </p:sp>
      <p:sp>
        <p:nvSpPr>
          <p:cNvPr name="TextBox 10" id="10"/>
          <p:cNvSpPr txBox="true"/>
          <p:nvPr/>
        </p:nvSpPr>
        <p:spPr>
          <a:xfrm rot="0">
            <a:off x="4919830" y="5914310"/>
            <a:ext cx="9095565" cy="1923448"/>
          </a:xfrm>
          <a:prstGeom prst="rect">
            <a:avLst/>
          </a:prstGeom>
        </p:spPr>
        <p:txBody>
          <a:bodyPr anchor="t" rtlCol="false" tIns="0" lIns="0" bIns="0" rIns="0">
            <a:spAutoFit/>
          </a:bodyPr>
          <a:lstStyle/>
          <a:p>
            <a:pPr algn="l" marL="0" indent="0" lvl="0">
              <a:lnSpc>
                <a:spcPts val="2581"/>
              </a:lnSpc>
              <a:spcBef>
                <a:spcPct val="0"/>
              </a:spcBef>
            </a:pPr>
            <a:r>
              <a:rPr lang="en-US" sz="1870">
                <a:solidFill>
                  <a:srgbClr val="FFFFFF"/>
                </a:solidFill>
                <a:latin typeface="DM Sans"/>
                <a:ea typeface="DM Sans"/>
                <a:cs typeface="DM Sans"/>
                <a:sym typeface="DM Sans"/>
              </a:rPr>
              <a:t>Future Work: Given more time, the models could be improved by tuning their hyperparameters. With better programming skills, more advanced techniques could be utilized such as ensemble methods or more complex neural networks. Better data, especially incorporating weather conditions, could also improve the models. If better functions/algorithms were available, they could be used to enhance model performance. </a:t>
            </a:r>
          </a:p>
        </p:txBody>
      </p:sp>
      <p:sp>
        <p:nvSpPr>
          <p:cNvPr name="TextBox 11" id="11"/>
          <p:cNvSpPr txBox="true"/>
          <p:nvPr/>
        </p:nvSpPr>
        <p:spPr>
          <a:xfrm rot="0">
            <a:off x="4919830" y="8392695"/>
            <a:ext cx="8915494" cy="1277569"/>
          </a:xfrm>
          <a:prstGeom prst="rect">
            <a:avLst/>
          </a:prstGeom>
        </p:spPr>
        <p:txBody>
          <a:bodyPr anchor="t" rtlCol="false" tIns="0" lIns="0" bIns="0" rIns="0">
            <a:spAutoFit/>
          </a:bodyPr>
          <a:lstStyle/>
          <a:p>
            <a:pPr algn="l" marL="0" indent="0" lvl="0">
              <a:lnSpc>
                <a:spcPts val="2581"/>
              </a:lnSpc>
              <a:spcBef>
                <a:spcPct val="0"/>
              </a:spcBef>
            </a:pPr>
            <a:r>
              <a:rPr lang="en-US" sz="1870">
                <a:solidFill>
                  <a:srgbClr val="FFFFFF"/>
                </a:solidFill>
                <a:latin typeface="DM Sans"/>
                <a:ea typeface="DM Sans"/>
                <a:cs typeface="DM Sans"/>
                <a:sym typeface="DM Sans"/>
              </a:rPr>
              <a:t>Future Enhancement Areas: The models could be improved by using techniques to handle the imbalance in the dataset. More features could be engineered from the existing data. The project could also be expanded to include real-time prediction of flight delays.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TextBox 30" id="30"/>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OVERVIEW</a:t>
            </a:r>
          </a:p>
        </p:txBody>
      </p:sp>
      <p:sp>
        <p:nvSpPr>
          <p:cNvPr name="TextBox 31" id="31"/>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About</a:t>
            </a:r>
          </a:p>
        </p:txBody>
      </p:sp>
      <p:sp>
        <p:nvSpPr>
          <p:cNvPr name="TextBox 32" id="32"/>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3" id="33"/>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Dataset and Process</a:t>
            </a:r>
          </a:p>
        </p:txBody>
      </p:sp>
      <p:sp>
        <p:nvSpPr>
          <p:cNvPr name="TextBox 34" id="34"/>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5" id="35"/>
          <p:cNvSpPr txBox="true"/>
          <p:nvPr/>
        </p:nvSpPr>
        <p:spPr>
          <a:xfrm rot="0">
            <a:off x="3133964"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Data Visualization</a:t>
            </a:r>
          </a:p>
        </p:txBody>
      </p:sp>
      <p:sp>
        <p:nvSpPr>
          <p:cNvPr name="TextBox 36" id="36"/>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7" id="37"/>
          <p:cNvSpPr txBox="true"/>
          <p:nvPr/>
        </p:nvSpPr>
        <p:spPr>
          <a:xfrm rot="0">
            <a:off x="599186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Predictor Tool</a:t>
            </a:r>
          </a:p>
        </p:txBody>
      </p:sp>
      <p:sp>
        <p:nvSpPr>
          <p:cNvPr name="TextBox 38" id="38"/>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
        <p:nvSpPr>
          <p:cNvPr name="TextBox 39" id="39"/>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Key Statistics</a:t>
            </a:r>
          </a:p>
        </p:txBody>
      </p:sp>
      <p:sp>
        <p:nvSpPr>
          <p:cNvPr name="TextBox 40" id="40"/>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41" id="41"/>
          <p:cNvSpPr txBox="true"/>
          <p:nvPr/>
        </p:nvSpPr>
        <p:spPr>
          <a:xfrm rot="0">
            <a:off x="8852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Final Comments</a:t>
            </a:r>
          </a:p>
        </p:txBody>
      </p:sp>
      <p:sp>
        <p:nvSpPr>
          <p:cNvPr name="TextBox 42" id="42"/>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00273" y="2175666"/>
            <a:ext cx="8556634" cy="8387727"/>
            <a:chOff x="0" y="0"/>
            <a:chExt cx="3725675" cy="3652131"/>
          </a:xfrm>
        </p:grpSpPr>
        <p:sp>
          <p:nvSpPr>
            <p:cNvPr name="Freeform 4" id="4"/>
            <p:cNvSpPr/>
            <p:nvPr/>
          </p:nvSpPr>
          <p:spPr>
            <a:xfrm flipH="false" flipV="false" rot="0">
              <a:off x="0" y="0"/>
              <a:ext cx="3725675" cy="3652131"/>
            </a:xfrm>
            <a:custGeom>
              <a:avLst/>
              <a:gdLst/>
              <a:ahLst/>
              <a:cxnLst/>
              <a:rect r="r" b="b" t="t" l="l"/>
              <a:pathLst>
                <a:path h="3652131" w="3725675">
                  <a:moveTo>
                    <a:pt x="3725675" y="3652131"/>
                  </a:moveTo>
                  <a:lnTo>
                    <a:pt x="0" y="3652131"/>
                  </a:lnTo>
                  <a:cubicBezTo>
                    <a:pt x="0" y="1634617"/>
                    <a:pt x="1667534" y="0"/>
                    <a:pt x="3725675" y="0"/>
                  </a:cubicBezTo>
                  <a:lnTo>
                    <a:pt x="3725675" y="3652131"/>
                  </a:lnTo>
                  <a:close/>
                </a:path>
              </a:pathLst>
            </a:custGeom>
            <a:blipFill>
              <a:blip r:embed="rId4"/>
              <a:stretch>
                <a:fillRect l="0" t="-18465" r="0" b="-18465"/>
              </a:stretch>
            </a:blipFill>
          </p:spPr>
        </p:sp>
      </p:grpSp>
      <p:sp>
        <p:nvSpPr>
          <p:cNvPr name="Freeform 5" id="5"/>
          <p:cNvSpPr/>
          <p:nvPr/>
        </p:nvSpPr>
        <p:spPr>
          <a:xfrm flipH="false" flipV="false" rot="0">
            <a:off x="2264153" y="6653048"/>
            <a:ext cx="673858" cy="673858"/>
          </a:xfrm>
          <a:custGeom>
            <a:avLst/>
            <a:gdLst/>
            <a:ahLst/>
            <a:cxnLst/>
            <a:rect r="r" b="b" t="t" l="l"/>
            <a:pathLst>
              <a:path h="673858" w="673858">
                <a:moveTo>
                  <a:pt x="0" y="0"/>
                </a:moveTo>
                <a:lnTo>
                  <a:pt x="673858" y="0"/>
                </a:lnTo>
                <a:lnTo>
                  <a:pt x="673858" y="673858"/>
                </a:lnTo>
                <a:lnTo>
                  <a:pt x="0" y="673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255514" y="7632127"/>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255514" y="2773954"/>
            <a:ext cx="6011616" cy="1296208"/>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 You!</a:t>
            </a:r>
          </a:p>
        </p:txBody>
      </p:sp>
      <p:sp>
        <p:nvSpPr>
          <p:cNvPr name="TextBox 8" id="8"/>
          <p:cNvSpPr txBox="true"/>
          <p:nvPr/>
        </p:nvSpPr>
        <p:spPr>
          <a:xfrm rot="0">
            <a:off x="3101701" y="7755632"/>
            <a:ext cx="5878798"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pt439@scarletmail.rutgers.edu</a:t>
            </a:r>
          </a:p>
        </p:txBody>
      </p:sp>
      <p:sp>
        <p:nvSpPr>
          <p:cNvPr name="TextBox 9" id="9"/>
          <p:cNvSpPr txBox="true"/>
          <p:nvPr/>
        </p:nvSpPr>
        <p:spPr>
          <a:xfrm rot="0">
            <a:off x="3101701" y="6772233"/>
            <a:ext cx="5437025" cy="435488"/>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+1 732 558-5006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grpSp>
        <p:nvGrpSpPr>
          <p:cNvPr name="Group 3" id="3"/>
          <p:cNvGrpSpPr/>
          <p:nvPr/>
        </p:nvGrpSpPr>
        <p:grpSpPr>
          <a:xfrm rot="0">
            <a:off x="9515475" y="0"/>
            <a:ext cx="8686715" cy="10287000"/>
            <a:chOff x="0" y="0"/>
            <a:chExt cx="11582287" cy="13716000"/>
          </a:xfrm>
        </p:grpSpPr>
        <p:pic>
          <p:nvPicPr>
            <p:cNvPr name="Picture 4" id="4"/>
            <p:cNvPicPr>
              <a:picLocks noChangeAspect="true"/>
            </p:cNvPicPr>
            <p:nvPr/>
          </p:nvPicPr>
          <p:blipFill>
            <a:blip r:embed="rId2"/>
            <a:srcRect l="21869" t="0" r="21869" b="0"/>
            <a:stretch>
              <a:fillRect/>
            </a:stretch>
          </p:blipFill>
          <p:spPr>
            <a:xfrm flipH="false" flipV="false">
              <a:off x="0" y="0"/>
              <a:ext cx="11582287" cy="13716000"/>
            </a:xfrm>
            <a:prstGeom prst="rect">
              <a:avLst/>
            </a:prstGeom>
          </p:spPr>
        </p:pic>
      </p:grpSp>
      <p:sp>
        <p:nvSpPr>
          <p:cNvPr name="Freeform 5" id="5"/>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TextBox 7" id="7"/>
          <p:cNvSpPr txBox="true"/>
          <p:nvPr/>
        </p:nvSpPr>
        <p:spPr>
          <a:xfrm rot="0">
            <a:off x="1550938" y="1181100"/>
            <a:ext cx="6308824" cy="106045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About</a:t>
            </a:r>
          </a:p>
        </p:txBody>
      </p:sp>
      <p:sp>
        <p:nvSpPr>
          <p:cNvPr name="TextBox 8" id="8"/>
          <p:cNvSpPr txBox="true"/>
          <p:nvPr/>
        </p:nvSpPr>
        <p:spPr>
          <a:xfrm rot="0">
            <a:off x="1550938" y="2193926"/>
            <a:ext cx="7593062" cy="7122795"/>
          </a:xfrm>
          <a:prstGeom prst="rect">
            <a:avLst/>
          </a:prstGeom>
        </p:spPr>
        <p:txBody>
          <a:bodyPr anchor="t" rtlCol="false" tIns="0" lIns="0" bIns="0" rIns="0">
            <a:spAutoFit/>
          </a:bodyPr>
          <a:lstStyle/>
          <a:p>
            <a:pPr algn="just">
              <a:lnSpc>
                <a:spcPts val="3779"/>
              </a:lnSpc>
            </a:pPr>
          </a:p>
          <a:p>
            <a:pPr algn="just">
              <a:lnSpc>
                <a:spcPts val="3779"/>
              </a:lnSpc>
            </a:pPr>
            <a:r>
              <a:rPr lang="en-US" sz="2699">
                <a:solidFill>
                  <a:srgbClr val="000000"/>
                </a:solidFill>
                <a:latin typeface="Montserrat"/>
                <a:ea typeface="Montserrat"/>
                <a:cs typeface="Montserrat"/>
                <a:sym typeface="Montserrat"/>
              </a:rPr>
              <a:t>This project aims to build predictive models to forecast airline delays using flight data from 2019-2023 and analyze the dataset by using different ML Models. </a:t>
            </a:r>
          </a:p>
          <a:p>
            <a:pPr algn="just">
              <a:lnSpc>
                <a:spcPts val="3779"/>
              </a:lnSpc>
            </a:pPr>
          </a:p>
          <a:p>
            <a:pPr algn="just">
              <a:lnSpc>
                <a:spcPts val="3779"/>
              </a:lnSpc>
            </a:pPr>
            <a:r>
              <a:rPr lang="en-US" sz="2699">
                <a:solidFill>
                  <a:srgbClr val="000000"/>
                </a:solidFill>
                <a:latin typeface="Montserrat"/>
                <a:ea typeface="Montserrat"/>
                <a:cs typeface="Montserrat"/>
                <a:sym typeface="Montserrat"/>
              </a:rPr>
              <a:t>By analyzing flight schedules, weather conditions, and airline operations, the goal is to uncover key factors causing delays and provide actionable insights. These insights are designed to help airlines, airports, and passengers better prepare for and minimize disruptions, improving travel efficiency and experience.</a:t>
            </a:r>
          </a:p>
          <a:p>
            <a:pPr algn="just">
              <a:lnSpc>
                <a:spcPts val="37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4111" y="451848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12966" y="1479621"/>
            <a:ext cx="2769297" cy="2695965"/>
            <a:chOff x="0" y="0"/>
            <a:chExt cx="2679840" cy="2608877"/>
          </a:xfrm>
        </p:grpSpPr>
        <p:sp>
          <p:nvSpPr>
            <p:cNvPr name="Freeform 5" id="5"/>
            <p:cNvSpPr/>
            <p:nvPr/>
          </p:nvSpPr>
          <p:spPr>
            <a:xfrm flipH="false" flipV="false" rot="0">
              <a:off x="0" y="0"/>
              <a:ext cx="2679827" cy="2608849"/>
            </a:xfrm>
            <a:custGeom>
              <a:avLst/>
              <a:gdLst/>
              <a:ahLst/>
              <a:cxnLst/>
              <a:rect r="r" b="b" t="t" l="l"/>
              <a:pathLst>
                <a:path h="2608849" w="2679827">
                  <a:moveTo>
                    <a:pt x="1343152" y="0"/>
                  </a:moveTo>
                  <a:lnTo>
                    <a:pt x="0" y="2608849"/>
                  </a:lnTo>
                  <a:lnTo>
                    <a:pt x="2679827" y="2608849"/>
                  </a:lnTo>
                  <a:lnTo>
                    <a:pt x="1343152" y="0"/>
                  </a:lnTo>
                  <a:close/>
                </a:path>
              </a:pathLst>
            </a:custGeom>
            <a:solidFill>
              <a:srgbClr val="E7C649"/>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TextBox 10" id="10"/>
          <p:cNvSpPr txBox="true"/>
          <p:nvPr/>
        </p:nvSpPr>
        <p:spPr>
          <a:xfrm rot="0">
            <a:off x="2533666" y="670279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11" id="11"/>
          <p:cNvSpPr txBox="true"/>
          <p:nvPr/>
        </p:nvSpPr>
        <p:spPr>
          <a:xfrm rot="0">
            <a:off x="2533666" y="8065208"/>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04</a:t>
            </a:r>
          </a:p>
        </p:txBody>
      </p:sp>
      <p:sp>
        <p:nvSpPr>
          <p:cNvPr name="Freeform 12" id="1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flipH="true" flipV="true">
            <a:off x="2719433" y="5001571"/>
            <a:ext cx="586120" cy="0"/>
          </a:xfrm>
          <a:prstGeom prst="line">
            <a:avLst/>
          </a:prstGeom>
          <a:ln cap="flat" w="47625">
            <a:solidFill>
              <a:srgbClr val="4BD1FB"/>
            </a:solidFill>
            <a:prstDash val="solid"/>
            <a:headEnd type="none" len="sm" w="sm"/>
            <a:tailEnd type="none" len="sm" w="sm"/>
          </a:ln>
        </p:spPr>
      </p:sp>
      <p:sp>
        <p:nvSpPr>
          <p:cNvPr name="AutoShape 15" id="15"/>
          <p:cNvSpPr/>
          <p:nvPr/>
        </p:nvSpPr>
        <p:spPr>
          <a:xfrm flipH="true" flipV="true">
            <a:off x="2687955" y="6356762"/>
            <a:ext cx="586120" cy="0"/>
          </a:xfrm>
          <a:prstGeom prst="line">
            <a:avLst/>
          </a:prstGeom>
          <a:ln cap="flat" w="47625">
            <a:solidFill>
              <a:srgbClr val="4BD1FB"/>
            </a:solidFill>
            <a:prstDash val="solid"/>
            <a:headEnd type="none" len="sm" w="sm"/>
            <a:tailEnd type="none" len="sm" w="sm"/>
          </a:ln>
        </p:spPr>
      </p:sp>
      <p:sp>
        <p:nvSpPr>
          <p:cNvPr name="AutoShape 16" id="16"/>
          <p:cNvSpPr/>
          <p:nvPr/>
        </p:nvSpPr>
        <p:spPr>
          <a:xfrm flipH="true" flipV="true">
            <a:off x="2719433" y="8012548"/>
            <a:ext cx="586120" cy="0"/>
          </a:xfrm>
          <a:prstGeom prst="line">
            <a:avLst/>
          </a:prstGeom>
          <a:ln cap="flat" w="47625">
            <a:solidFill>
              <a:srgbClr val="4BD1FB"/>
            </a:solidFill>
            <a:prstDash val="solid"/>
            <a:headEnd type="none" len="sm" w="sm"/>
            <a:tailEnd type="none" len="sm" w="sm"/>
          </a:ln>
        </p:spPr>
      </p:sp>
      <p:sp>
        <p:nvSpPr>
          <p:cNvPr name="Freeform 17" id="17"/>
          <p:cNvSpPr/>
          <p:nvPr/>
        </p:nvSpPr>
        <p:spPr>
          <a:xfrm flipH="false" flipV="false" rot="-6687902">
            <a:off x="13603088" y="4129193"/>
            <a:ext cx="2515968" cy="710761"/>
          </a:xfrm>
          <a:custGeom>
            <a:avLst/>
            <a:gdLst/>
            <a:ahLst/>
            <a:cxnLst/>
            <a:rect r="r" b="b" t="t" l="l"/>
            <a:pathLst>
              <a:path h="710761" w="2515968">
                <a:moveTo>
                  <a:pt x="0" y="0"/>
                </a:moveTo>
                <a:lnTo>
                  <a:pt x="2515968" y="0"/>
                </a:lnTo>
                <a:lnTo>
                  <a:pt x="2515968" y="710761"/>
                </a:lnTo>
                <a:lnTo>
                  <a:pt x="0" y="710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1508089" y="4874773"/>
            <a:ext cx="3620075" cy="803135"/>
          </a:xfrm>
          <a:prstGeom prst="rect">
            <a:avLst/>
          </a:prstGeom>
        </p:spPr>
        <p:txBody>
          <a:bodyPr anchor="t" rtlCol="false" tIns="0" lIns="0" bIns="0" rIns="0">
            <a:spAutoFit/>
          </a:bodyPr>
          <a:lstStyle/>
          <a:p>
            <a:pPr algn="ctr">
              <a:lnSpc>
                <a:spcPts val="3266"/>
              </a:lnSpc>
              <a:spcBef>
                <a:spcPct val="0"/>
              </a:spcBef>
            </a:pPr>
            <a:r>
              <a:rPr lang="en-US" sz="2367">
                <a:solidFill>
                  <a:srgbClr val="000000"/>
                </a:solidFill>
                <a:latin typeface="Fredoka"/>
                <a:ea typeface="Fredoka"/>
                <a:cs typeface="Fredoka"/>
                <a:sym typeface="Fredoka"/>
              </a:rPr>
              <a:t>Encoding Categorical variables</a:t>
            </a:r>
          </a:p>
        </p:txBody>
      </p:sp>
      <p:sp>
        <p:nvSpPr>
          <p:cNvPr name="Freeform 19" id="19"/>
          <p:cNvSpPr/>
          <p:nvPr/>
        </p:nvSpPr>
        <p:spPr>
          <a:xfrm flipH="false" flipV="true" rot="-3673139">
            <a:off x="9571838" y="5819021"/>
            <a:ext cx="2239651" cy="632701"/>
          </a:xfrm>
          <a:custGeom>
            <a:avLst/>
            <a:gdLst/>
            <a:ahLst/>
            <a:cxnLst/>
            <a:rect r="r" b="b" t="t" l="l"/>
            <a:pathLst>
              <a:path h="632701" w="2239651">
                <a:moveTo>
                  <a:pt x="0" y="632701"/>
                </a:moveTo>
                <a:lnTo>
                  <a:pt x="2239651" y="632701"/>
                </a:lnTo>
                <a:lnTo>
                  <a:pt x="2239651" y="0"/>
                </a:lnTo>
                <a:lnTo>
                  <a:pt x="0" y="0"/>
                </a:lnTo>
                <a:lnTo>
                  <a:pt x="0" y="632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7262487">
            <a:off x="15380811" y="7430987"/>
            <a:ext cx="2239651" cy="632701"/>
          </a:xfrm>
          <a:custGeom>
            <a:avLst/>
            <a:gdLst/>
            <a:ahLst/>
            <a:cxnLst/>
            <a:rect r="r" b="b" t="t" l="l"/>
            <a:pathLst>
              <a:path h="632701" w="2239651">
                <a:moveTo>
                  <a:pt x="0" y="0"/>
                </a:moveTo>
                <a:lnTo>
                  <a:pt x="2239651" y="0"/>
                </a:lnTo>
                <a:lnTo>
                  <a:pt x="2239651" y="632701"/>
                </a:lnTo>
                <a:lnTo>
                  <a:pt x="0" y="632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2533666" y="734508"/>
            <a:ext cx="5801499" cy="968375"/>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DATASET</a:t>
            </a:r>
          </a:p>
        </p:txBody>
      </p:sp>
      <p:sp>
        <p:nvSpPr>
          <p:cNvPr name="TextBox 22" id="22"/>
          <p:cNvSpPr txBox="true"/>
          <p:nvPr/>
        </p:nvSpPr>
        <p:spPr>
          <a:xfrm rot="0">
            <a:off x="2596623" y="3985072"/>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23" id="23"/>
          <p:cNvSpPr txBox="true"/>
          <p:nvPr/>
        </p:nvSpPr>
        <p:spPr>
          <a:xfrm rot="0">
            <a:off x="2572343" y="5270516"/>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24" id="24"/>
          <p:cNvSpPr txBox="true"/>
          <p:nvPr/>
        </p:nvSpPr>
        <p:spPr>
          <a:xfrm rot="0">
            <a:off x="2533666" y="1636958"/>
            <a:ext cx="8678831" cy="1742715"/>
          </a:xfrm>
          <a:prstGeom prst="rect">
            <a:avLst/>
          </a:prstGeom>
        </p:spPr>
        <p:txBody>
          <a:bodyPr anchor="t" rtlCol="false" tIns="0" lIns="0" bIns="0" rIns="0">
            <a:spAutoFit/>
          </a:bodyPr>
          <a:lstStyle/>
          <a:p>
            <a:pPr algn="l" marL="0" indent="0" lvl="0">
              <a:lnSpc>
                <a:spcPts val="3471"/>
              </a:lnSpc>
              <a:spcBef>
                <a:spcPct val="0"/>
              </a:spcBef>
            </a:pPr>
            <a:r>
              <a:rPr lang="en-US" sz="2515">
                <a:solidFill>
                  <a:srgbClr val="FFFFFF"/>
                </a:solidFill>
                <a:latin typeface="DM Sans"/>
                <a:ea typeface="DM Sans"/>
                <a:cs typeface="DM Sans"/>
                <a:sym typeface="DM Sans"/>
              </a:rPr>
              <a:t>The dataset for this project was sourced from Kaggle, a platform for data science and machine learning. It is titled "Flight Delay and Cancellation Data" and covers the years 2019-2023.</a:t>
            </a:r>
          </a:p>
        </p:txBody>
      </p:sp>
      <p:sp>
        <p:nvSpPr>
          <p:cNvPr name="TextBox 25" id="25"/>
          <p:cNvSpPr txBox="true"/>
          <p:nvPr/>
        </p:nvSpPr>
        <p:spPr>
          <a:xfrm rot="0">
            <a:off x="3529997" y="3950112"/>
            <a:ext cx="6345242" cy="865653"/>
          </a:xfrm>
          <a:prstGeom prst="rect">
            <a:avLst/>
          </a:prstGeom>
        </p:spPr>
        <p:txBody>
          <a:bodyPr anchor="t" rtlCol="false" tIns="0" lIns="0" bIns="0" rIns="0">
            <a:spAutoFit/>
          </a:bodyPr>
          <a:lstStyle/>
          <a:p>
            <a:pPr algn="l" marL="0" indent="0" lvl="0">
              <a:lnSpc>
                <a:spcPts val="2367"/>
              </a:lnSpc>
              <a:spcBef>
                <a:spcPct val="0"/>
              </a:spcBef>
            </a:pPr>
            <a:r>
              <a:rPr lang="en-US" sz="1715">
                <a:solidFill>
                  <a:srgbClr val="FFFFFF"/>
                </a:solidFill>
                <a:latin typeface="DM Sans"/>
                <a:ea typeface="DM Sans"/>
                <a:cs typeface="DM Sans"/>
                <a:sym typeface="DM Sans"/>
              </a:rPr>
              <a:t>Dataset is first loaded using the read_csv library. The dataset includes flight information from the year 2019-2023, encompassing over 2 million records</a:t>
            </a:r>
          </a:p>
        </p:txBody>
      </p:sp>
      <p:sp>
        <p:nvSpPr>
          <p:cNvPr name="TextBox 26" id="26"/>
          <p:cNvSpPr txBox="true"/>
          <p:nvPr/>
        </p:nvSpPr>
        <p:spPr>
          <a:xfrm rot="0">
            <a:off x="3529997" y="5276340"/>
            <a:ext cx="6345242" cy="865653"/>
          </a:xfrm>
          <a:prstGeom prst="rect">
            <a:avLst/>
          </a:prstGeom>
        </p:spPr>
        <p:txBody>
          <a:bodyPr anchor="t" rtlCol="false" tIns="0" lIns="0" bIns="0" rIns="0">
            <a:spAutoFit/>
          </a:bodyPr>
          <a:lstStyle/>
          <a:p>
            <a:pPr algn="l" marL="0" indent="0" lvl="0">
              <a:lnSpc>
                <a:spcPts val="2367"/>
              </a:lnSpc>
              <a:spcBef>
                <a:spcPct val="0"/>
              </a:spcBef>
            </a:pPr>
            <a:r>
              <a:rPr lang="en-US" sz="1715">
                <a:solidFill>
                  <a:srgbClr val="FFFFFF"/>
                </a:solidFill>
                <a:latin typeface="DM Sans"/>
                <a:ea typeface="DM Sans"/>
                <a:cs typeface="DM Sans"/>
                <a:sym typeface="DM Sans"/>
              </a:rPr>
              <a:t>The dataset was further explored to examine its structure and identify any missing values. Rows with missing data in key columns were removed to ensure the dataset's reliability. </a:t>
            </a:r>
          </a:p>
        </p:txBody>
      </p:sp>
      <p:sp>
        <p:nvSpPr>
          <p:cNvPr name="TextBox 27" id="27"/>
          <p:cNvSpPr txBox="true"/>
          <p:nvPr/>
        </p:nvSpPr>
        <p:spPr>
          <a:xfrm rot="0">
            <a:off x="3510658" y="6574408"/>
            <a:ext cx="6345242" cy="1160831"/>
          </a:xfrm>
          <a:prstGeom prst="rect">
            <a:avLst/>
          </a:prstGeom>
        </p:spPr>
        <p:txBody>
          <a:bodyPr anchor="t" rtlCol="false" tIns="0" lIns="0" bIns="0" rIns="0">
            <a:spAutoFit/>
          </a:bodyPr>
          <a:lstStyle/>
          <a:p>
            <a:pPr algn="l">
              <a:lnSpc>
                <a:spcPts val="2373"/>
              </a:lnSpc>
            </a:pPr>
            <a:r>
              <a:rPr lang="en-US" sz="1719">
                <a:solidFill>
                  <a:srgbClr val="FFFFFF"/>
                </a:solidFill>
                <a:latin typeface="DM Sans"/>
                <a:ea typeface="DM Sans"/>
                <a:cs typeface="DM Sans"/>
                <a:sym typeface="DM Sans"/>
              </a:rPr>
              <a:t>Categorical variables, including 'AIRLINE,' 'ORIGIN,' 'DEST,' and 'CRS Time,' were encoded for analysis and the data was cleaned to make it easier to process. </a:t>
            </a:r>
          </a:p>
          <a:p>
            <a:pPr algn="l" marL="0" indent="0" lvl="0">
              <a:lnSpc>
                <a:spcPts val="2373"/>
              </a:lnSpc>
              <a:spcBef>
                <a:spcPct val="0"/>
              </a:spcBef>
            </a:pPr>
          </a:p>
        </p:txBody>
      </p:sp>
      <p:sp>
        <p:nvSpPr>
          <p:cNvPr name="TextBox 28" id="28"/>
          <p:cNvSpPr txBox="true"/>
          <p:nvPr/>
        </p:nvSpPr>
        <p:spPr>
          <a:xfrm rot="0">
            <a:off x="3491320" y="7909263"/>
            <a:ext cx="6345242" cy="1456203"/>
          </a:xfrm>
          <a:prstGeom prst="rect">
            <a:avLst/>
          </a:prstGeom>
        </p:spPr>
        <p:txBody>
          <a:bodyPr anchor="t" rtlCol="false" tIns="0" lIns="0" bIns="0" rIns="0">
            <a:spAutoFit/>
          </a:bodyPr>
          <a:lstStyle/>
          <a:p>
            <a:pPr algn="l" marL="0" indent="0" lvl="0">
              <a:lnSpc>
                <a:spcPts val="2367"/>
              </a:lnSpc>
              <a:spcBef>
                <a:spcPct val="0"/>
              </a:spcBef>
            </a:pPr>
            <a:r>
              <a:rPr lang="en-US" sz="1715">
                <a:solidFill>
                  <a:srgbClr val="FFFFFF"/>
                </a:solidFill>
                <a:latin typeface="DM Sans"/>
                <a:ea typeface="DM Sans"/>
                <a:cs typeface="DM Sans"/>
                <a:sym typeface="DM Sans"/>
              </a:rPr>
              <a:t>Feature engineering was performed and new features were created, such as categorizing delays into short, medium, and long durations. Additionally, time-based features, such as departure hour and day of the week, were extracted to capture temporal patterns that could impact delays. </a:t>
            </a:r>
          </a:p>
        </p:txBody>
      </p:sp>
      <p:sp>
        <p:nvSpPr>
          <p:cNvPr name="TextBox 29" id="29"/>
          <p:cNvSpPr txBox="true"/>
          <p:nvPr/>
        </p:nvSpPr>
        <p:spPr>
          <a:xfrm rot="0">
            <a:off x="12257677" y="3077946"/>
            <a:ext cx="1736386" cy="920103"/>
          </a:xfrm>
          <a:prstGeom prst="rect">
            <a:avLst/>
          </a:prstGeom>
        </p:spPr>
        <p:txBody>
          <a:bodyPr anchor="t" rtlCol="false" tIns="0" lIns="0" bIns="0" rIns="0">
            <a:spAutoFit/>
          </a:bodyPr>
          <a:lstStyle/>
          <a:p>
            <a:pPr algn="ctr">
              <a:lnSpc>
                <a:spcPts val="3680"/>
              </a:lnSpc>
              <a:spcBef>
                <a:spcPct val="0"/>
              </a:spcBef>
            </a:pPr>
            <a:r>
              <a:rPr lang="en-US" sz="2667">
                <a:solidFill>
                  <a:srgbClr val="000000"/>
                </a:solidFill>
                <a:latin typeface="Fredoka"/>
                <a:ea typeface="Fredoka"/>
                <a:cs typeface="Fredoka"/>
                <a:sym typeface="Fredoka"/>
              </a:rPr>
              <a:t>Processed Dataset</a:t>
            </a:r>
          </a:p>
        </p:txBody>
      </p:sp>
      <p:sp>
        <p:nvSpPr>
          <p:cNvPr name="TextBox 30" id="30"/>
          <p:cNvSpPr txBox="true"/>
          <p:nvPr/>
        </p:nvSpPr>
        <p:spPr>
          <a:xfrm rot="0">
            <a:off x="10984111" y="6421795"/>
            <a:ext cx="4144053" cy="920103"/>
          </a:xfrm>
          <a:prstGeom prst="rect">
            <a:avLst/>
          </a:prstGeom>
        </p:spPr>
        <p:txBody>
          <a:bodyPr anchor="t" rtlCol="false" tIns="0" lIns="0" bIns="0" rIns="0">
            <a:spAutoFit/>
          </a:bodyPr>
          <a:lstStyle/>
          <a:p>
            <a:pPr algn="ctr">
              <a:lnSpc>
                <a:spcPts val="3680"/>
              </a:lnSpc>
              <a:spcBef>
                <a:spcPct val="0"/>
              </a:spcBef>
            </a:pPr>
            <a:r>
              <a:rPr lang="en-US" sz="2667">
                <a:solidFill>
                  <a:srgbClr val="000000"/>
                </a:solidFill>
                <a:latin typeface="Fredoka"/>
                <a:ea typeface="Fredoka"/>
                <a:cs typeface="Fredoka"/>
                <a:sym typeface="Fredoka"/>
              </a:rPr>
              <a:t>Handling Missing Values and Pre-Processing</a:t>
            </a:r>
          </a:p>
        </p:txBody>
      </p:sp>
      <p:sp>
        <p:nvSpPr>
          <p:cNvPr name="TextBox 31" id="31"/>
          <p:cNvSpPr txBox="true"/>
          <p:nvPr/>
        </p:nvSpPr>
        <p:spPr>
          <a:xfrm rot="0">
            <a:off x="11053844" y="7988736"/>
            <a:ext cx="4144053" cy="920103"/>
          </a:xfrm>
          <a:prstGeom prst="rect">
            <a:avLst/>
          </a:prstGeom>
        </p:spPr>
        <p:txBody>
          <a:bodyPr anchor="t" rtlCol="false" tIns="0" lIns="0" bIns="0" rIns="0">
            <a:spAutoFit/>
          </a:bodyPr>
          <a:lstStyle/>
          <a:p>
            <a:pPr algn="ctr">
              <a:lnSpc>
                <a:spcPts val="3680"/>
              </a:lnSpc>
              <a:spcBef>
                <a:spcPct val="0"/>
              </a:spcBef>
            </a:pPr>
            <a:r>
              <a:rPr lang="en-US" sz="2667">
                <a:solidFill>
                  <a:srgbClr val="000000"/>
                </a:solidFill>
                <a:latin typeface="Fredoka"/>
                <a:ea typeface="Fredoka"/>
                <a:cs typeface="Fredoka"/>
                <a:sym typeface="Fredoka"/>
              </a:rPr>
              <a:t>Data Loading and Inspection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198064" y="32511"/>
            <a:ext cx="7186314" cy="9372779"/>
            <a:chOff x="0" y="0"/>
            <a:chExt cx="6108573" cy="7967131"/>
          </a:xfrm>
        </p:grpSpPr>
        <p:sp>
          <p:nvSpPr>
            <p:cNvPr name="Freeform 3" id="3"/>
            <p:cNvSpPr/>
            <p:nvPr/>
          </p:nvSpPr>
          <p:spPr>
            <a:xfrm flipH="false" flipV="false" rot="0">
              <a:off x="0" y="0"/>
              <a:ext cx="6108573" cy="7967132"/>
            </a:xfrm>
            <a:custGeom>
              <a:avLst/>
              <a:gdLst/>
              <a:ahLst/>
              <a:cxnLst/>
              <a:rect r="r" b="b" t="t" l="l"/>
              <a:pathLst>
                <a:path h="7967132" w="6108573">
                  <a:moveTo>
                    <a:pt x="6108573" y="0"/>
                  </a:moveTo>
                  <a:lnTo>
                    <a:pt x="6108573" y="4134622"/>
                  </a:lnTo>
                  <a:cubicBezTo>
                    <a:pt x="6108573" y="6251330"/>
                    <a:pt x="4741164" y="7967132"/>
                    <a:pt x="3054350" y="7967132"/>
                  </a:cubicBezTo>
                  <a:cubicBezTo>
                    <a:pt x="1367536" y="7967132"/>
                    <a:pt x="0" y="6251330"/>
                    <a:pt x="0" y="4134782"/>
                  </a:cubicBezTo>
                  <a:lnTo>
                    <a:pt x="0" y="0"/>
                  </a:lnTo>
                  <a:lnTo>
                    <a:pt x="6108573" y="0"/>
                  </a:lnTo>
                  <a:close/>
                </a:path>
              </a:pathLst>
            </a:custGeom>
            <a:blipFill>
              <a:blip r:embed="rId2"/>
              <a:stretch>
                <a:fillRect l="-47880" t="0" r="-47880" b="0"/>
              </a:stretch>
            </a:blipFill>
          </p:spPr>
        </p:sp>
      </p:grpSp>
      <p:sp>
        <p:nvSpPr>
          <p:cNvPr name="Freeform 4" id="4"/>
          <p:cNvSpPr/>
          <p:nvPr/>
        </p:nvSpPr>
        <p:spPr>
          <a:xfrm flipH="false" flipV="false" rot="0">
            <a:off x="2258878" y="4245038"/>
            <a:ext cx="8224601" cy="4067439"/>
          </a:xfrm>
          <a:custGeom>
            <a:avLst/>
            <a:gdLst/>
            <a:ahLst/>
            <a:cxnLst/>
            <a:rect r="r" b="b" t="t" l="l"/>
            <a:pathLst>
              <a:path h="4067439" w="8224601">
                <a:moveTo>
                  <a:pt x="0" y="0"/>
                </a:moveTo>
                <a:lnTo>
                  <a:pt x="8224601" y="0"/>
                </a:lnTo>
                <a:lnTo>
                  <a:pt x="8224601" y="4067439"/>
                </a:lnTo>
                <a:lnTo>
                  <a:pt x="0" y="40674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468936"/>
            <a:ext cx="3238670" cy="1611880"/>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18</a:t>
            </a:r>
          </a:p>
        </p:txBody>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true" rot="0">
            <a:off x="3005188" y="2419232"/>
            <a:ext cx="2109627" cy="2696895"/>
          </a:xfrm>
          <a:custGeom>
            <a:avLst/>
            <a:gdLst/>
            <a:ahLst/>
            <a:cxnLst/>
            <a:rect r="r" b="b" t="t" l="l"/>
            <a:pathLst>
              <a:path h="2696895" w="2109627">
                <a:moveTo>
                  <a:pt x="0" y="2696894"/>
                </a:moveTo>
                <a:lnTo>
                  <a:pt x="2109627" y="2696894"/>
                </a:lnTo>
                <a:lnTo>
                  <a:pt x="2109627" y="0"/>
                </a:lnTo>
                <a:lnTo>
                  <a:pt x="0" y="0"/>
                </a:lnTo>
                <a:lnTo>
                  <a:pt x="0" y="269689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905940" y="7201836"/>
            <a:ext cx="2722861" cy="1611880"/>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32</a:t>
            </a:r>
          </a:p>
        </p:txBody>
      </p:sp>
      <p:sp>
        <p:nvSpPr>
          <p:cNvPr name="TextBox 11" id="11"/>
          <p:cNvSpPr txBox="true"/>
          <p:nvPr/>
        </p:nvSpPr>
        <p:spPr>
          <a:xfrm rot="0">
            <a:off x="7489169" y="6658958"/>
            <a:ext cx="3627281" cy="390112"/>
          </a:xfrm>
          <a:prstGeom prst="rect">
            <a:avLst/>
          </a:prstGeom>
        </p:spPr>
        <p:txBody>
          <a:bodyPr anchor="t" rtlCol="false" tIns="0" lIns="0" bIns="0" rIns="0">
            <a:spAutoFit/>
          </a:bodyPr>
          <a:lstStyle/>
          <a:p>
            <a:pPr algn="ctr" marL="0" indent="0" lvl="0">
              <a:lnSpc>
                <a:spcPts val="3194"/>
              </a:lnSpc>
              <a:spcBef>
                <a:spcPct val="0"/>
              </a:spcBef>
            </a:pPr>
            <a:r>
              <a:rPr lang="en-US" sz="2315">
                <a:solidFill>
                  <a:srgbClr val="FFFFFF"/>
                </a:solidFill>
                <a:latin typeface="DM Sans"/>
                <a:ea typeface="DM Sans"/>
                <a:cs typeface="DM Sans"/>
                <a:sym typeface="DM Sans"/>
              </a:rPr>
              <a:t>DATA RECORDS</a:t>
            </a:r>
          </a:p>
        </p:txBody>
      </p:sp>
      <p:sp>
        <p:nvSpPr>
          <p:cNvPr name="TextBox 12" id="12"/>
          <p:cNvSpPr txBox="true"/>
          <p:nvPr/>
        </p:nvSpPr>
        <p:spPr>
          <a:xfrm rot="0">
            <a:off x="7619182" y="7039545"/>
            <a:ext cx="3563006" cy="1611880"/>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2</a:t>
            </a:r>
          </a:p>
        </p:txBody>
      </p:sp>
      <p:sp>
        <p:nvSpPr>
          <p:cNvPr name="TextBox 13" id="13"/>
          <p:cNvSpPr txBox="true"/>
          <p:nvPr/>
        </p:nvSpPr>
        <p:spPr>
          <a:xfrm rot="0">
            <a:off x="4612681" y="3434335"/>
            <a:ext cx="3238670" cy="1611880"/>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369</a:t>
            </a:r>
          </a:p>
        </p:txBody>
      </p:sp>
      <p:sp>
        <p:nvSpPr>
          <p:cNvPr name="TextBox 14" id="14"/>
          <p:cNvSpPr txBox="true"/>
          <p:nvPr/>
        </p:nvSpPr>
        <p:spPr>
          <a:xfrm rot="0">
            <a:off x="8357041" y="3392720"/>
            <a:ext cx="2825147" cy="1397762"/>
          </a:xfrm>
          <a:prstGeom prst="rect">
            <a:avLst/>
          </a:prstGeom>
        </p:spPr>
        <p:txBody>
          <a:bodyPr anchor="t" rtlCol="false" tIns="0" lIns="0" bIns="0" rIns="0">
            <a:spAutoFit/>
          </a:bodyPr>
          <a:lstStyle/>
          <a:p>
            <a:pPr algn="ctr" marL="0" indent="0" lvl="0">
              <a:lnSpc>
                <a:spcPts val="10909"/>
              </a:lnSpc>
              <a:spcBef>
                <a:spcPct val="0"/>
              </a:spcBef>
            </a:pPr>
            <a:r>
              <a:rPr lang="en-US" b="true" sz="9091">
                <a:solidFill>
                  <a:srgbClr val="FFFFFF"/>
                </a:solidFill>
                <a:latin typeface="Now Bold"/>
                <a:ea typeface="Now Bold"/>
                <a:cs typeface="Now Bold"/>
                <a:sym typeface="Now Bold"/>
              </a:rPr>
              <a:t>1704</a:t>
            </a:r>
          </a:p>
        </p:txBody>
      </p:sp>
      <p:sp>
        <p:nvSpPr>
          <p:cNvPr name="Freeform 15" id="15"/>
          <p:cNvSpPr/>
          <p:nvPr/>
        </p:nvSpPr>
        <p:spPr>
          <a:xfrm flipH="false" flipV="false" rot="0">
            <a:off x="5856711" y="4000327"/>
            <a:ext cx="2817164" cy="2750577"/>
          </a:xfrm>
          <a:custGeom>
            <a:avLst/>
            <a:gdLst/>
            <a:ahLst/>
            <a:cxnLst/>
            <a:rect r="r" b="b" t="t" l="l"/>
            <a:pathLst>
              <a:path h="2750577" w="2817164">
                <a:moveTo>
                  <a:pt x="0" y="0"/>
                </a:moveTo>
                <a:lnTo>
                  <a:pt x="2817164" y="0"/>
                </a:lnTo>
                <a:lnTo>
                  <a:pt x="2817164" y="2750577"/>
                </a:lnTo>
                <a:lnTo>
                  <a:pt x="0" y="2750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653211" y="5375615"/>
            <a:ext cx="406999" cy="354459"/>
          </a:xfrm>
          <a:custGeom>
            <a:avLst/>
            <a:gdLst/>
            <a:ahLst/>
            <a:cxnLst/>
            <a:rect r="r" b="b" t="t" l="l"/>
            <a:pathLst>
              <a:path h="354459" w="406999">
                <a:moveTo>
                  <a:pt x="0" y="0"/>
                </a:moveTo>
                <a:lnTo>
                  <a:pt x="407000" y="0"/>
                </a:lnTo>
                <a:lnTo>
                  <a:pt x="407000" y="354460"/>
                </a:lnTo>
                <a:lnTo>
                  <a:pt x="0" y="3544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2258878" y="330286"/>
            <a:ext cx="9107523" cy="1006475"/>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DATA AT A GLANCE</a:t>
            </a:r>
          </a:p>
        </p:txBody>
      </p:sp>
      <p:sp>
        <p:nvSpPr>
          <p:cNvPr name="TextBox 18" id="18"/>
          <p:cNvSpPr txBox="true"/>
          <p:nvPr/>
        </p:nvSpPr>
        <p:spPr>
          <a:xfrm rot="0">
            <a:off x="1572288" y="3091116"/>
            <a:ext cx="3727948" cy="352744"/>
          </a:xfrm>
          <a:prstGeom prst="rect">
            <a:avLst/>
          </a:prstGeom>
        </p:spPr>
        <p:txBody>
          <a:bodyPr anchor="t" rtlCol="false" tIns="0" lIns="0" bIns="0" rIns="0">
            <a:spAutoFit/>
          </a:bodyPr>
          <a:lstStyle/>
          <a:p>
            <a:pPr algn="l" marL="0" indent="0" lvl="0">
              <a:lnSpc>
                <a:spcPts val="2855"/>
              </a:lnSpc>
              <a:spcBef>
                <a:spcPct val="0"/>
              </a:spcBef>
            </a:pPr>
            <a:r>
              <a:rPr lang="en-US" sz="2069">
                <a:solidFill>
                  <a:srgbClr val="FFFFFF"/>
                </a:solidFill>
                <a:latin typeface="DM Sans"/>
                <a:ea typeface="DM Sans"/>
                <a:cs typeface="DM Sans"/>
                <a:sym typeface="DM Sans"/>
              </a:rPr>
              <a:t>TOTAL AIRLINES</a:t>
            </a:r>
          </a:p>
        </p:txBody>
      </p:sp>
      <p:sp>
        <p:nvSpPr>
          <p:cNvPr name="TextBox 19" id="19"/>
          <p:cNvSpPr txBox="true"/>
          <p:nvPr/>
        </p:nvSpPr>
        <p:spPr>
          <a:xfrm rot="0">
            <a:off x="5136196" y="3125716"/>
            <a:ext cx="3727948" cy="352744"/>
          </a:xfrm>
          <a:prstGeom prst="rect">
            <a:avLst/>
          </a:prstGeom>
        </p:spPr>
        <p:txBody>
          <a:bodyPr anchor="t" rtlCol="false" tIns="0" lIns="0" bIns="0" rIns="0">
            <a:spAutoFit/>
          </a:bodyPr>
          <a:lstStyle/>
          <a:p>
            <a:pPr algn="l" marL="0" indent="0" lvl="0">
              <a:lnSpc>
                <a:spcPts val="2855"/>
              </a:lnSpc>
              <a:spcBef>
                <a:spcPct val="0"/>
              </a:spcBef>
            </a:pPr>
            <a:r>
              <a:rPr lang="en-US" sz="2069">
                <a:solidFill>
                  <a:srgbClr val="FFFFFF"/>
                </a:solidFill>
                <a:latin typeface="DM Sans"/>
                <a:ea typeface="DM Sans"/>
                <a:cs typeface="DM Sans"/>
                <a:sym typeface="DM Sans"/>
              </a:rPr>
              <a:t>TOTAL AIRPORTS</a:t>
            </a:r>
          </a:p>
        </p:txBody>
      </p:sp>
      <p:sp>
        <p:nvSpPr>
          <p:cNvPr name="TextBox 20" id="20"/>
          <p:cNvSpPr txBox="true"/>
          <p:nvPr/>
        </p:nvSpPr>
        <p:spPr>
          <a:xfrm rot="0">
            <a:off x="8521375" y="3091116"/>
            <a:ext cx="1962104" cy="352744"/>
          </a:xfrm>
          <a:prstGeom prst="rect">
            <a:avLst/>
          </a:prstGeom>
        </p:spPr>
        <p:txBody>
          <a:bodyPr anchor="t" rtlCol="false" tIns="0" lIns="0" bIns="0" rIns="0">
            <a:spAutoFit/>
          </a:bodyPr>
          <a:lstStyle/>
          <a:p>
            <a:pPr algn="l" marL="0" indent="0" lvl="0">
              <a:lnSpc>
                <a:spcPts val="2855"/>
              </a:lnSpc>
              <a:spcBef>
                <a:spcPct val="0"/>
              </a:spcBef>
            </a:pPr>
            <a:r>
              <a:rPr lang="en-US" sz="2069">
                <a:solidFill>
                  <a:srgbClr val="FFFFFF"/>
                </a:solidFill>
                <a:latin typeface="DM Sans"/>
                <a:ea typeface="DM Sans"/>
                <a:cs typeface="DM Sans"/>
                <a:sym typeface="DM Sans"/>
              </a:rPr>
              <a:t>TOTAL FLIGHTS</a:t>
            </a:r>
          </a:p>
        </p:txBody>
      </p:sp>
      <p:sp>
        <p:nvSpPr>
          <p:cNvPr name="TextBox 21" id="21"/>
          <p:cNvSpPr txBox="true"/>
          <p:nvPr/>
        </p:nvSpPr>
        <p:spPr>
          <a:xfrm rot="0">
            <a:off x="2505180" y="6496667"/>
            <a:ext cx="3524380" cy="714694"/>
          </a:xfrm>
          <a:prstGeom prst="rect">
            <a:avLst/>
          </a:prstGeom>
        </p:spPr>
        <p:txBody>
          <a:bodyPr anchor="t" rtlCol="false" tIns="0" lIns="0" bIns="0" rIns="0">
            <a:spAutoFit/>
          </a:bodyPr>
          <a:lstStyle/>
          <a:p>
            <a:pPr algn="ctr" marL="0" indent="0" lvl="0">
              <a:lnSpc>
                <a:spcPts val="2855"/>
              </a:lnSpc>
              <a:spcBef>
                <a:spcPct val="0"/>
              </a:spcBef>
            </a:pPr>
            <a:r>
              <a:rPr lang="en-US" sz="2069">
                <a:solidFill>
                  <a:srgbClr val="FFFFFF"/>
                </a:solidFill>
                <a:latin typeface="DM Sans"/>
                <a:ea typeface="DM Sans"/>
                <a:cs typeface="DM Sans"/>
                <a:sym typeface="DM Sans"/>
              </a:rPr>
              <a:t>TOTAL NUMBER OF VARIABLES </a:t>
            </a:r>
          </a:p>
        </p:txBody>
      </p:sp>
      <p:sp>
        <p:nvSpPr>
          <p:cNvPr name="TextBox 22" id="22"/>
          <p:cNvSpPr txBox="true"/>
          <p:nvPr/>
        </p:nvSpPr>
        <p:spPr>
          <a:xfrm rot="0">
            <a:off x="9302810" y="7849877"/>
            <a:ext cx="1456492" cy="509308"/>
          </a:xfrm>
          <a:prstGeom prst="rect">
            <a:avLst/>
          </a:prstGeom>
        </p:spPr>
        <p:txBody>
          <a:bodyPr anchor="t" rtlCol="false" tIns="0" lIns="0" bIns="0" rIns="0">
            <a:spAutoFit/>
          </a:bodyPr>
          <a:lstStyle/>
          <a:p>
            <a:pPr algn="ctr" marL="0" indent="0" lvl="0">
              <a:lnSpc>
                <a:spcPts val="3975"/>
              </a:lnSpc>
              <a:spcBef>
                <a:spcPct val="0"/>
              </a:spcBef>
            </a:pPr>
            <a:r>
              <a:rPr lang="en-US" b="true" sz="3312">
                <a:solidFill>
                  <a:srgbClr val="FFFFFF"/>
                </a:solidFill>
                <a:latin typeface="Now Bold"/>
                <a:ea typeface="Now Bold"/>
                <a:cs typeface="Now Bold"/>
                <a:sym typeface="Now Bold"/>
              </a:rPr>
              <a:t>M</a:t>
            </a:r>
          </a:p>
        </p:txBody>
      </p:sp>
      <p:sp>
        <p:nvSpPr>
          <p:cNvPr name="TextBox 23" id="23"/>
          <p:cNvSpPr txBox="true"/>
          <p:nvPr/>
        </p:nvSpPr>
        <p:spPr>
          <a:xfrm rot="0">
            <a:off x="3226699" y="8498470"/>
            <a:ext cx="2073537" cy="601918"/>
          </a:xfrm>
          <a:prstGeom prst="rect">
            <a:avLst/>
          </a:prstGeom>
        </p:spPr>
        <p:txBody>
          <a:bodyPr anchor="t" rtlCol="false" tIns="0" lIns="0" bIns="0" rIns="0">
            <a:spAutoFit/>
          </a:bodyPr>
          <a:lstStyle/>
          <a:p>
            <a:pPr algn="ctr">
              <a:lnSpc>
                <a:spcPts val="1613"/>
              </a:lnSpc>
            </a:pPr>
            <a:r>
              <a:rPr lang="en-US" sz="1169" i="true">
                <a:solidFill>
                  <a:srgbClr val="FFFFFF"/>
                </a:solidFill>
                <a:latin typeface="DM Sans Italics"/>
                <a:ea typeface="DM Sans Italics"/>
                <a:cs typeface="DM Sans Italics"/>
                <a:sym typeface="DM Sans Italics"/>
              </a:rPr>
              <a:t>such as flight number, carrier, origin, delay by causes etc</a:t>
            </a:r>
          </a:p>
          <a:p>
            <a:pPr algn="ctr" marL="0" indent="0" lvl="0">
              <a:lnSpc>
                <a:spcPts val="161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7942106" y="-2419600"/>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923859"/>
            <a:ext cx="8115300" cy="4493303"/>
            <a:chOff x="0" y="0"/>
            <a:chExt cx="3080428" cy="1705580"/>
          </a:xfrm>
        </p:grpSpPr>
        <p:sp>
          <p:nvSpPr>
            <p:cNvPr name="Freeform 4" id="4"/>
            <p:cNvSpPr/>
            <p:nvPr/>
          </p:nvSpPr>
          <p:spPr>
            <a:xfrm flipH="false" flipV="false" rot="0">
              <a:off x="0" y="0"/>
              <a:ext cx="3080428" cy="1705580"/>
            </a:xfrm>
            <a:custGeom>
              <a:avLst/>
              <a:gdLst/>
              <a:ahLst/>
              <a:cxnLst/>
              <a:rect r="r" b="b" t="t" l="l"/>
              <a:pathLst>
                <a:path h="1705580" w="3080428">
                  <a:moveTo>
                    <a:pt x="0" y="0"/>
                  </a:moveTo>
                  <a:lnTo>
                    <a:pt x="3080428" y="0"/>
                  </a:lnTo>
                  <a:lnTo>
                    <a:pt x="3080428" y="1705580"/>
                  </a:lnTo>
                  <a:lnTo>
                    <a:pt x="0" y="1705580"/>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3080428" cy="1743680"/>
            </a:xfrm>
            <a:prstGeom prst="rect">
              <a:avLst/>
            </a:prstGeom>
          </p:spPr>
          <p:txBody>
            <a:bodyPr anchor="ctr" rtlCol="false" tIns="50800" lIns="50800" bIns="50800" rIns="50800"/>
            <a:lstStyle/>
            <a:p>
              <a:pPr algn="ctr">
                <a:lnSpc>
                  <a:spcPts val="3483"/>
                </a:lnSpc>
              </a:pPr>
            </a:p>
          </p:txBody>
        </p:sp>
      </p:grpSp>
      <p:grpSp>
        <p:nvGrpSpPr>
          <p:cNvPr name="Group 6" id="6"/>
          <p:cNvGrpSpPr/>
          <p:nvPr/>
        </p:nvGrpSpPr>
        <p:grpSpPr>
          <a:xfrm rot="0">
            <a:off x="959252" y="5714233"/>
            <a:ext cx="8115300" cy="4501688"/>
            <a:chOff x="0" y="0"/>
            <a:chExt cx="3080428" cy="1708763"/>
          </a:xfrm>
        </p:grpSpPr>
        <p:sp>
          <p:nvSpPr>
            <p:cNvPr name="Freeform 7" id="7"/>
            <p:cNvSpPr/>
            <p:nvPr/>
          </p:nvSpPr>
          <p:spPr>
            <a:xfrm flipH="false" flipV="false" rot="0">
              <a:off x="0" y="0"/>
              <a:ext cx="3080428" cy="1708763"/>
            </a:xfrm>
            <a:custGeom>
              <a:avLst/>
              <a:gdLst/>
              <a:ahLst/>
              <a:cxnLst/>
              <a:rect r="r" b="b" t="t" l="l"/>
              <a:pathLst>
                <a:path h="1708763" w="3080428">
                  <a:moveTo>
                    <a:pt x="0" y="0"/>
                  </a:moveTo>
                  <a:lnTo>
                    <a:pt x="3080428" y="0"/>
                  </a:lnTo>
                  <a:lnTo>
                    <a:pt x="3080428" y="1708763"/>
                  </a:lnTo>
                  <a:lnTo>
                    <a:pt x="0" y="1708763"/>
                  </a:lnTo>
                  <a:close/>
                </a:path>
              </a:pathLst>
            </a:custGeom>
            <a:solidFill>
              <a:srgbClr val="FFFFFF"/>
            </a:solidFill>
            <a:ln w="9525" cap="sq">
              <a:solidFill>
                <a:srgbClr val="FFFFFF"/>
              </a:solidFill>
              <a:prstDash val="solid"/>
              <a:miter/>
            </a:ln>
          </p:spPr>
        </p:sp>
        <p:sp>
          <p:nvSpPr>
            <p:cNvPr name="TextBox 8" id="8"/>
            <p:cNvSpPr txBox="true"/>
            <p:nvPr/>
          </p:nvSpPr>
          <p:spPr>
            <a:xfrm>
              <a:off x="0" y="-38100"/>
              <a:ext cx="3080428" cy="1746863"/>
            </a:xfrm>
            <a:prstGeom prst="rect">
              <a:avLst/>
            </a:prstGeom>
          </p:spPr>
          <p:txBody>
            <a:bodyPr anchor="ctr" rtlCol="false" tIns="50800" lIns="50800" bIns="50800" rIns="50800"/>
            <a:lstStyle/>
            <a:p>
              <a:pPr algn="ctr">
                <a:lnSpc>
                  <a:spcPts val="3483"/>
                </a:lnSpc>
              </a:pPr>
            </a:p>
          </p:txBody>
        </p:sp>
      </p:grpSp>
      <p:grpSp>
        <p:nvGrpSpPr>
          <p:cNvPr name="Group 9" id="9"/>
          <p:cNvGrpSpPr/>
          <p:nvPr/>
        </p:nvGrpSpPr>
        <p:grpSpPr>
          <a:xfrm rot="0">
            <a:off x="9862057" y="923859"/>
            <a:ext cx="7811053" cy="4493303"/>
            <a:chOff x="0" y="0"/>
            <a:chExt cx="2964941" cy="1705580"/>
          </a:xfrm>
        </p:grpSpPr>
        <p:sp>
          <p:nvSpPr>
            <p:cNvPr name="Freeform 10" id="10"/>
            <p:cNvSpPr/>
            <p:nvPr/>
          </p:nvSpPr>
          <p:spPr>
            <a:xfrm flipH="false" flipV="false" rot="0">
              <a:off x="0" y="0"/>
              <a:ext cx="2964941" cy="1705580"/>
            </a:xfrm>
            <a:custGeom>
              <a:avLst/>
              <a:gdLst/>
              <a:ahLst/>
              <a:cxnLst/>
              <a:rect r="r" b="b" t="t" l="l"/>
              <a:pathLst>
                <a:path h="1705580" w="2964941">
                  <a:moveTo>
                    <a:pt x="0" y="0"/>
                  </a:moveTo>
                  <a:lnTo>
                    <a:pt x="2964941" y="0"/>
                  </a:lnTo>
                  <a:lnTo>
                    <a:pt x="2964941" y="1705580"/>
                  </a:lnTo>
                  <a:lnTo>
                    <a:pt x="0" y="1705580"/>
                  </a:lnTo>
                  <a:close/>
                </a:path>
              </a:pathLst>
            </a:custGeom>
            <a:solidFill>
              <a:srgbClr val="FFFFFF"/>
            </a:solidFill>
            <a:ln w="9525" cap="sq">
              <a:solidFill>
                <a:srgbClr val="FFFFFF"/>
              </a:solidFill>
              <a:prstDash val="solid"/>
              <a:miter/>
            </a:ln>
          </p:spPr>
        </p:sp>
        <p:sp>
          <p:nvSpPr>
            <p:cNvPr name="TextBox 11" id="11"/>
            <p:cNvSpPr txBox="true"/>
            <p:nvPr/>
          </p:nvSpPr>
          <p:spPr>
            <a:xfrm>
              <a:off x="0" y="-38100"/>
              <a:ext cx="2964941" cy="1743680"/>
            </a:xfrm>
            <a:prstGeom prst="rect">
              <a:avLst/>
            </a:prstGeom>
          </p:spPr>
          <p:txBody>
            <a:bodyPr anchor="ctr" rtlCol="false" tIns="50800" lIns="50800" bIns="50800" rIns="50800"/>
            <a:lstStyle/>
            <a:p>
              <a:pPr algn="ctr">
                <a:lnSpc>
                  <a:spcPts val="3483"/>
                </a:lnSpc>
              </a:pPr>
            </a:p>
          </p:txBody>
        </p:sp>
      </p:grpSp>
      <p:grpSp>
        <p:nvGrpSpPr>
          <p:cNvPr name="Group 12" id="12"/>
          <p:cNvGrpSpPr/>
          <p:nvPr/>
        </p:nvGrpSpPr>
        <p:grpSpPr>
          <a:xfrm rot="0">
            <a:off x="9862057" y="5714233"/>
            <a:ext cx="7811053" cy="4501688"/>
            <a:chOff x="0" y="0"/>
            <a:chExt cx="2964941" cy="1708763"/>
          </a:xfrm>
        </p:grpSpPr>
        <p:sp>
          <p:nvSpPr>
            <p:cNvPr name="Freeform 13" id="13"/>
            <p:cNvSpPr/>
            <p:nvPr/>
          </p:nvSpPr>
          <p:spPr>
            <a:xfrm flipH="false" flipV="false" rot="0">
              <a:off x="0" y="0"/>
              <a:ext cx="2964941" cy="1708763"/>
            </a:xfrm>
            <a:custGeom>
              <a:avLst/>
              <a:gdLst/>
              <a:ahLst/>
              <a:cxnLst/>
              <a:rect r="r" b="b" t="t" l="l"/>
              <a:pathLst>
                <a:path h="1708763" w="2964941">
                  <a:moveTo>
                    <a:pt x="0" y="0"/>
                  </a:moveTo>
                  <a:lnTo>
                    <a:pt x="2964941" y="0"/>
                  </a:lnTo>
                  <a:lnTo>
                    <a:pt x="2964941" y="1708763"/>
                  </a:lnTo>
                  <a:lnTo>
                    <a:pt x="0" y="1708763"/>
                  </a:lnTo>
                  <a:close/>
                </a:path>
              </a:pathLst>
            </a:custGeom>
            <a:solidFill>
              <a:srgbClr val="FFFFFF"/>
            </a:solidFill>
            <a:ln w="9525" cap="sq">
              <a:solidFill>
                <a:srgbClr val="FFFFFF"/>
              </a:solidFill>
              <a:prstDash val="solid"/>
              <a:miter/>
            </a:ln>
          </p:spPr>
        </p:sp>
        <p:sp>
          <p:nvSpPr>
            <p:cNvPr name="TextBox 14" id="14"/>
            <p:cNvSpPr txBox="true"/>
            <p:nvPr/>
          </p:nvSpPr>
          <p:spPr>
            <a:xfrm>
              <a:off x="0" y="-38100"/>
              <a:ext cx="2964941" cy="1746863"/>
            </a:xfrm>
            <a:prstGeom prst="rect">
              <a:avLst/>
            </a:prstGeom>
          </p:spPr>
          <p:txBody>
            <a:bodyPr anchor="ctr" rtlCol="false" tIns="50800" lIns="50800" bIns="50800" rIns="50800"/>
            <a:lstStyle/>
            <a:p>
              <a:pPr algn="ctr">
                <a:lnSpc>
                  <a:spcPts val="3483"/>
                </a:lnSpc>
              </a:pPr>
            </a:p>
          </p:txBody>
        </p:sp>
      </p:grpSp>
      <p:sp>
        <p:nvSpPr>
          <p:cNvPr name="Freeform 15" id="15"/>
          <p:cNvSpPr/>
          <p:nvPr/>
        </p:nvSpPr>
        <p:spPr>
          <a:xfrm flipH="false" flipV="false" rot="0">
            <a:off x="1204932" y="1202015"/>
            <a:ext cx="7623941" cy="3973979"/>
          </a:xfrm>
          <a:custGeom>
            <a:avLst/>
            <a:gdLst/>
            <a:ahLst/>
            <a:cxnLst/>
            <a:rect r="r" b="b" t="t" l="l"/>
            <a:pathLst>
              <a:path h="3973979" w="7623941">
                <a:moveTo>
                  <a:pt x="0" y="0"/>
                </a:moveTo>
                <a:lnTo>
                  <a:pt x="7623941" y="0"/>
                </a:lnTo>
                <a:lnTo>
                  <a:pt x="7623941" y="3973979"/>
                </a:lnTo>
                <a:lnTo>
                  <a:pt x="0" y="3973979"/>
                </a:lnTo>
                <a:lnTo>
                  <a:pt x="0" y="0"/>
                </a:lnTo>
                <a:close/>
              </a:path>
            </a:pathLst>
          </a:custGeom>
          <a:blipFill>
            <a:blip r:embed="rId4"/>
            <a:stretch>
              <a:fillRect l="0" t="0" r="0" b="0"/>
            </a:stretch>
          </a:blipFill>
        </p:spPr>
      </p:sp>
      <p:sp>
        <p:nvSpPr>
          <p:cNvPr name="Freeform 16" id="16"/>
          <p:cNvSpPr/>
          <p:nvPr/>
        </p:nvSpPr>
        <p:spPr>
          <a:xfrm flipH="false" flipV="false" rot="0">
            <a:off x="9862057" y="1059168"/>
            <a:ext cx="7668020" cy="4222685"/>
          </a:xfrm>
          <a:custGeom>
            <a:avLst/>
            <a:gdLst/>
            <a:ahLst/>
            <a:cxnLst/>
            <a:rect r="r" b="b" t="t" l="l"/>
            <a:pathLst>
              <a:path h="4222685" w="7668020">
                <a:moveTo>
                  <a:pt x="0" y="0"/>
                </a:moveTo>
                <a:lnTo>
                  <a:pt x="7668020" y="0"/>
                </a:lnTo>
                <a:lnTo>
                  <a:pt x="7668020" y="4222685"/>
                </a:lnTo>
                <a:lnTo>
                  <a:pt x="0" y="4222685"/>
                </a:lnTo>
                <a:lnTo>
                  <a:pt x="0" y="0"/>
                </a:lnTo>
                <a:close/>
              </a:path>
            </a:pathLst>
          </a:custGeom>
          <a:blipFill>
            <a:blip r:embed="rId5"/>
            <a:stretch>
              <a:fillRect l="0" t="0" r="-3415" b="0"/>
            </a:stretch>
          </a:blipFill>
        </p:spPr>
      </p:sp>
      <p:sp>
        <p:nvSpPr>
          <p:cNvPr name="Freeform 17" id="17"/>
          <p:cNvSpPr/>
          <p:nvPr/>
        </p:nvSpPr>
        <p:spPr>
          <a:xfrm flipH="false" flipV="false" rot="0">
            <a:off x="1178343" y="5901851"/>
            <a:ext cx="7677119" cy="4126452"/>
          </a:xfrm>
          <a:custGeom>
            <a:avLst/>
            <a:gdLst/>
            <a:ahLst/>
            <a:cxnLst/>
            <a:rect r="r" b="b" t="t" l="l"/>
            <a:pathLst>
              <a:path h="4126452" w="7677119">
                <a:moveTo>
                  <a:pt x="0" y="0"/>
                </a:moveTo>
                <a:lnTo>
                  <a:pt x="7677119" y="0"/>
                </a:lnTo>
                <a:lnTo>
                  <a:pt x="7677119" y="4126452"/>
                </a:lnTo>
                <a:lnTo>
                  <a:pt x="0" y="4126452"/>
                </a:lnTo>
                <a:lnTo>
                  <a:pt x="0" y="0"/>
                </a:lnTo>
                <a:close/>
              </a:path>
            </a:pathLst>
          </a:custGeom>
          <a:blipFill>
            <a:blip r:embed="rId6"/>
            <a:stretch>
              <a:fillRect l="0" t="0" r="0" b="0"/>
            </a:stretch>
          </a:blipFill>
        </p:spPr>
      </p:sp>
      <p:sp>
        <p:nvSpPr>
          <p:cNvPr name="Freeform 18" id="18"/>
          <p:cNvSpPr/>
          <p:nvPr/>
        </p:nvSpPr>
        <p:spPr>
          <a:xfrm flipH="false" flipV="false" rot="0">
            <a:off x="10790279" y="5714233"/>
            <a:ext cx="5954608" cy="4422359"/>
          </a:xfrm>
          <a:custGeom>
            <a:avLst/>
            <a:gdLst/>
            <a:ahLst/>
            <a:cxnLst/>
            <a:rect r="r" b="b" t="t" l="l"/>
            <a:pathLst>
              <a:path h="4422359" w="5954608">
                <a:moveTo>
                  <a:pt x="0" y="0"/>
                </a:moveTo>
                <a:lnTo>
                  <a:pt x="5954608" y="0"/>
                </a:lnTo>
                <a:lnTo>
                  <a:pt x="5954608" y="4422359"/>
                </a:lnTo>
                <a:lnTo>
                  <a:pt x="0" y="4422359"/>
                </a:lnTo>
                <a:lnTo>
                  <a:pt x="0" y="0"/>
                </a:lnTo>
                <a:close/>
              </a:path>
            </a:pathLst>
          </a:custGeom>
          <a:blipFill>
            <a:blip r:embed="rId7"/>
            <a:stretch>
              <a:fillRect l="-2672" t="0" r="-2672" b="0"/>
            </a:stretch>
          </a:blipFill>
        </p:spPr>
      </p:sp>
      <p:sp>
        <p:nvSpPr>
          <p:cNvPr name="TextBox 19" id="19"/>
          <p:cNvSpPr txBox="true"/>
          <p:nvPr/>
        </p:nvSpPr>
        <p:spPr>
          <a:xfrm rot="0">
            <a:off x="6429634" y="117409"/>
            <a:ext cx="6121138" cy="51117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56AEFF"/>
                </a:solidFill>
                <a:latin typeface="Now Bold"/>
                <a:ea typeface="Now Bold"/>
                <a:cs typeface="Now Bold"/>
                <a:sym typeface="Now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7942106" y="-2419600"/>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923859"/>
            <a:ext cx="15593265" cy="6458764"/>
            <a:chOff x="0" y="0"/>
            <a:chExt cx="5918934" cy="2451635"/>
          </a:xfrm>
        </p:grpSpPr>
        <p:sp>
          <p:nvSpPr>
            <p:cNvPr name="Freeform 4" id="4"/>
            <p:cNvSpPr/>
            <p:nvPr/>
          </p:nvSpPr>
          <p:spPr>
            <a:xfrm flipH="false" flipV="false" rot="0">
              <a:off x="0" y="0"/>
              <a:ext cx="5918934" cy="2451635"/>
            </a:xfrm>
            <a:custGeom>
              <a:avLst/>
              <a:gdLst/>
              <a:ahLst/>
              <a:cxnLst/>
              <a:rect r="r" b="b" t="t" l="l"/>
              <a:pathLst>
                <a:path h="2451635" w="5918934">
                  <a:moveTo>
                    <a:pt x="0" y="0"/>
                  </a:moveTo>
                  <a:lnTo>
                    <a:pt x="5918934" y="0"/>
                  </a:lnTo>
                  <a:lnTo>
                    <a:pt x="5918934" y="2451635"/>
                  </a:lnTo>
                  <a:lnTo>
                    <a:pt x="0" y="2451635"/>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5918934" cy="2489735"/>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1543265" y="1204305"/>
            <a:ext cx="14609577" cy="5715997"/>
          </a:xfrm>
          <a:custGeom>
            <a:avLst/>
            <a:gdLst/>
            <a:ahLst/>
            <a:cxnLst/>
            <a:rect r="r" b="b" t="t" l="l"/>
            <a:pathLst>
              <a:path h="5715997" w="14609577">
                <a:moveTo>
                  <a:pt x="0" y="0"/>
                </a:moveTo>
                <a:lnTo>
                  <a:pt x="14609576" y="0"/>
                </a:lnTo>
                <a:lnTo>
                  <a:pt x="14609576" y="5715997"/>
                </a:lnTo>
                <a:lnTo>
                  <a:pt x="0" y="5715997"/>
                </a:lnTo>
                <a:lnTo>
                  <a:pt x="0" y="0"/>
                </a:lnTo>
                <a:close/>
              </a:path>
            </a:pathLst>
          </a:custGeom>
          <a:blipFill>
            <a:blip r:embed="rId4"/>
            <a:stretch>
              <a:fillRect l="0" t="0" r="0" b="0"/>
            </a:stretch>
          </a:blipFill>
        </p:spPr>
      </p:sp>
      <p:sp>
        <p:nvSpPr>
          <p:cNvPr name="TextBox 7" id="7"/>
          <p:cNvSpPr txBox="true"/>
          <p:nvPr/>
        </p:nvSpPr>
        <p:spPr>
          <a:xfrm rot="0">
            <a:off x="7670805" y="117409"/>
            <a:ext cx="4879967" cy="504825"/>
          </a:xfrm>
          <a:prstGeom prst="rect">
            <a:avLst/>
          </a:prstGeom>
        </p:spPr>
        <p:txBody>
          <a:bodyPr anchor="t" rtlCol="false" tIns="0" lIns="0" bIns="0" rIns="0">
            <a:spAutoFit/>
          </a:bodyPr>
          <a:lstStyle/>
          <a:p>
            <a:pPr algn="l" marL="0" indent="0" lvl="0">
              <a:lnSpc>
                <a:spcPts val="4079"/>
              </a:lnSpc>
              <a:spcBef>
                <a:spcPct val="0"/>
              </a:spcBef>
            </a:pPr>
          </a:p>
        </p:txBody>
      </p:sp>
      <p:sp>
        <p:nvSpPr>
          <p:cNvPr name="TextBox 8" id="8"/>
          <p:cNvSpPr txBox="true"/>
          <p:nvPr/>
        </p:nvSpPr>
        <p:spPr>
          <a:xfrm rot="0">
            <a:off x="1028700" y="7658848"/>
            <a:ext cx="15850088" cy="1456203"/>
          </a:xfrm>
          <a:prstGeom prst="rect">
            <a:avLst/>
          </a:prstGeom>
        </p:spPr>
        <p:txBody>
          <a:bodyPr anchor="t" rtlCol="false" tIns="0" lIns="0" bIns="0" rIns="0">
            <a:spAutoFit/>
          </a:bodyPr>
          <a:lstStyle/>
          <a:p>
            <a:pPr algn="l">
              <a:lnSpc>
                <a:spcPts val="2367"/>
              </a:lnSpc>
            </a:pPr>
            <a:r>
              <a:rPr lang="en-US" sz="1715">
                <a:solidFill>
                  <a:srgbClr val="FFFFFF"/>
                </a:solidFill>
                <a:latin typeface="DM Sans"/>
                <a:ea typeface="DM Sans"/>
                <a:cs typeface="DM Sans"/>
                <a:sym typeface="DM Sans"/>
              </a:rPr>
              <a:t>The bar chart displays the average departure delay for each airline, sorted in ascending order. The variation in delays across airlines indicates differences in operational performance, flight scheduling, and resource management. Airlines with consistently lower delays can serve as benchmarks for operational efficiency, while those with higher delays highlight areas for improvement.</a:t>
            </a:r>
          </a:p>
          <a:p>
            <a:pPr algn="l">
              <a:lnSpc>
                <a:spcPts val="2367"/>
              </a:lnSpc>
            </a:pPr>
          </a:p>
          <a:p>
            <a:pPr algn="l" marL="0" indent="0" lvl="0">
              <a:lnSpc>
                <a:spcPts val="2367"/>
              </a:lnSpc>
              <a:spcBef>
                <a:spcPct val="0"/>
              </a:spcBef>
            </a:pPr>
          </a:p>
        </p:txBody>
      </p:sp>
      <p:sp>
        <p:nvSpPr>
          <p:cNvPr name="TextBox 9" id="9"/>
          <p:cNvSpPr txBox="true"/>
          <p:nvPr/>
        </p:nvSpPr>
        <p:spPr>
          <a:xfrm rot="0">
            <a:off x="5714382" y="117409"/>
            <a:ext cx="6836390" cy="511175"/>
          </a:xfrm>
          <a:prstGeom prst="rect">
            <a:avLst/>
          </a:prstGeom>
        </p:spPr>
        <p:txBody>
          <a:bodyPr anchor="t" rtlCol="false" tIns="0" lIns="0" bIns="0" rIns="0">
            <a:spAutoFit/>
          </a:bodyPr>
          <a:lstStyle/>
          <a:p>
            <a:pPr algn="l" marL="0" indent="0" lvl="0">
              <a:lnSpc>
                <a:spcPts val="4079"/>
              </a:lnSpc>
              <a:spcBef>
                <a:spcPct val="0"/>
              </a:spcBef>
            </a:pPr>
            <a:r>
              <a:rPr lang="en-US" b="true" sz="3399">
                <a:solidFill>
                  <a:srgbClr val="56AEFF"/>
                </a:solidFill>
                <a:latin typeface="Now Bold"/>
                <a:ea typeface="Now Bold"/>
                <a:cs typeface="Now Bold"/>
                <a:sym typeface="Now Bold"/>
              </a:rPr>
              <a:t>Analyzing Trends For Airlines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8874" y="1028700"/>
            <a:ext cx="14476248" cy="8907155"/>
          </a:xfrm>
          <a:custGeom>
            <a:avLst/>
            <a:gdLst/>
            <a:ahLst/>
            <a:cxnLst/>
            <a:rect r="r" b="b" t="t" l="l"/>
            <a:pathLst>
              <a:path h="8907155" w="14476248">
                <a:moveTo>
                  <a:pt x="0" y="0"/>
                </a:moveTo>
                <a:lnTo>
                  <a:pt x="14476248" y="0"/>
                </a:lnTo>
                <a:lnTo>
                  <a:pt x="14476248" y="8907155"/>
                </a:lnTo>
                <a:lnTo>
                  <a:pt x="0" y="8907155"/>
                </a:lnTo>
                <a:lnTo>
                  <a:pt x="0" y="0"/>
                </a:lnTo>
                <a:close/>
              </a:path>
            </a:pathLst>
          </a:custGeom>
          <a:blipFill>
            <a:blip r:embed="rId4"/>
            <a:stretch>
              <a:fillRect l="0" t="-1577" r="0" b="0"/>
            </a:stretch>
          </a:blipFill>
        </p:spPr>
      </p:sp>
      <p:sp>
        <p:nvSpPr>
          <p:cNvPr name="TextBox 4" id="4"/>
          <p:cNvSpPr txBox="true"/>
          <p:nvPr/>
        </p:nvSpPr>
        <p:spPr>
          <a:xfrm rot="0">
            <a:off x="5770495" y="300865"/>
            <a:ext cx="9879016" cy="1451064"/>
          </a:xfrm>
          <a:prstGeom prst="rect">
            <a:avLst/>
          </a:prstGeom>
        </p:spPr>
        <p:txBody>
          <a:bodyPr anchor="t" rtlCol="false" tIns="0" lIns="0" bIns="0" rIns="0">
            <a:spAutoFit/>
          </a:bodyPr>
          <a:lstStyle/>
          <a:p>
            <a:pPr algn="l">
              <a:lnSpc>
                <a:spcPts val="5719"/>
              </a:lnSpc>
            </a:pPr>
            <a:r>
              <a:rPr lang="en-US" sz="4766">
                <a:solidFill>
                  <a:srgbClr val="FFFFFF"/>
                </a:solidFill>
                <a:latin typeface="Now"/>
                <a:ea typeface="Now"/>
                <a:cs typeface="Now"/>
                <a:sym typeface="Now"/>
              </a:rPr>
              <a:t>DATA VISUALIZATIONS</a:t>
            </a:r>
          </a:p>
          <a:p>
            <a:pPr algn="l" marL="0" indent="0" lvl="0">
              <a:lnSpc>
                <a:spcPts val="571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9932" y="922118"/>
            <a:ext cx="14536978" cy="9085611"/>
          </a:xfrm>
          <a:custGeom>
            <a:avLst/>
            <a:gdLst/>
            <a:ahLst/>
            <a:cxnLst/>
            <a:rect r="r" b="b" t="t" l="l"/>
            <a:pathLst>
              <a:path h="9085611" w="14536978">
                <a:moveTo>
                  <a:pt x="0" y="0"/>
                </a:moveTo>
                <a:lnTo>
                  <a:pt x="14536978" y="0"/>
                </a:lnTo>
                <a:lnTo>
                  <a:pt x="14536978" y="9085611"/>
                </a:lnTo>
                <a:lnTo>
                  <a:pt x="0" y="9085611"/>
                </a:lnTo>
                <a:lnTo>
                  <a:pt x="0" y="0"/>
                </a:lnTo>
                <a:close/>
              </a:path>
            </a:pathLst>
          </a:custGeom>
          <a:blipFill>
            <a:blip r:embed="rId4"/>
            <a:stretch>
              <a:fillRect l="0" t="0" r="0" b="0"/>
            </a:stretch>
          </a:blipFill>
        </p:spPr>
      </p:sp>
      <p:sp>
        <p:nvSpPr>
          <p:cNvPr name="TextBox 4" id="4"/>
          <p:cNvSpPr txBox="true"/>
          <p:nvPr/>
        </p:nvSpPr>
        <p:spPr>
          <a:xfrm rot="0">
            <a:off x="5770495" y="300865"/>
            <a:ext cx="9879016" cy="1451064"/>
          </a:xfrm>
          <a:prstGeom prst="rect">
            <a:avLst/>
          </a:prstGeom>
        </p:spPr>
        <p:txBody>
          <a:bodyPr anchor="t" rtlCol="false" tIns="0" lIns="0" bIns="0" rIns="0">
            <a:spAutoFit/>
          </a:bodyPr>
          <a:lstStyle/>
          <a:p>
            <a:pPr algn="l">
              <a:lnSpc>
                <a:spcPts val="5719"/>
              </a:lnSpc>
            </a:pPr>
            <a:r>
              <a:rPr lang="en-US" sz="4766">
                <a:solidFill>
                  <a:srgbClr val="FFFFFF"/>
                </a:solidFill>
                <a:latin typeface="Now"/>
                <a:ea typeface="Now"/>
                <a:cs typeface="Now"/>
                <a:sym typeface="Now"/>
              </a:rPr>
              <a:t>DATA VISUALIZATIONS</a:t>
            </a:r>
          </a:p>
          <a:p>
            <a:pPr algn="l" marL="0" indent="0" lvl="0">
              <a:lnSpc>
                <a:spcPts val="57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DAGZRx8I4Uo</dc:identifier>
  <dcterms:modified xsi:type="dcterms:W3CDTF">2011-08-01T06:04:30Z</dcterms:modified>
  <cp:revision>1</cp:revision>
  <dc:title>ParthThaker_Flight_Delay_Analysis</dc:title>
</cp:coreProperties>
</file>